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sldIdLst>
    <p:sldId id="256" r:id="rId2"/>
    <p:sldId id="257" r:id="rId3"/>
    <p:sldId id="258" r:id="rId4"/>
    <p:sldId id="259" r:id="rId5"/>
    <p:sldId id="260" r:id="rId6"/>
    <p:sldId id="261" r:id="rId7"/>
    <p:sldId id="262" r:id="rId8"/>
    <p:sldId id="264" r:id="rId9"/>
    <p:sldId id="266" r:id="rId10"/>
    <p:sldId id="263"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307"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295" r:id="rId42"/>
    <p:sldId id="297" r:id="rId43"/>
    <p:sldId id="298" r:id="rId44"/>
    <p:sldId id="299" r:id="rId45"/>
    <p:sldId id="300" r:id="rId46"/>
    <p:sldId id="301" r:id="rId47"/>
    <p:sldId id="302" r:id="rId48"/>
    <p:sldId id="306" r:id="rId49"/>
    <p:sldId id="303" r:id="rId50"/>
    <p:sldId id="304" r:id="rId51"/>
    <p:sldId id="305"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52" d="100"/>
          <a:sy n="52" d="100"/>
        </p:scale>
        <p:origin x="73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411D2FA6-F2E7-435C-A138-7BC369E0B7FC}" type="datetimeFigureOut">
              <a:rPr lang="el-GR" smtClean="0"/>
              <a:pPr/>
              <a:t>25/2/2019</a:t>
            </a:fld>
            <a:endParaRPr lang="el-GR"/>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l-GR"/>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3C999A37-9335-4CF7-AE12-B0A56ECBDFEB}" type="slidenum">
              <a:rPr lang="el-GR" smtClean="0"/>
              <a:pPr/>
              <a:t>‹#›</a:t>
            </a:fld>
            <a:endParaRPr lang="el-GR"/>
          </a:p>
        </p:txBody>
      </p:sp>
      <p:grpSp>
        <p:nvGrpSpPr>
          <p:cNvPr id="9" name="Group 8"/>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84101308"/>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1D2FA6-F2E7-435C-A138-7BC369E0B7FC}" type="datetimeFigureOut">
              <a:rPr lang="el-GR" smtClean="0"/>
              <a:pPr/>
              <a:t>25/2/2019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C999A37-9335-4CF7-AE12-B0A56ECBDFEB}" type="slidenum">
              <a:rPr lang="el-GR" smtClean="0"/>
              <a:pPr/>
              <a:t>‹#›</a:t>
            </a:fld>
            <a:endParaRPr lang="el-GR"/>
          </a:p>
        </p:txBody>
      </p:sp>
    </p:spTree>
    <p:extLst>
      <p:ext uri="{BB962C8B-B14F-4D97-AF65-F5344CB8AC3E}">
        <p14:creationId xmlns:p14="http://schemas.microsoft.com/office/powerpoint/2010/main" val="149417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411D2FA6-F2E7-435C-A138-7BC369E0B7FC}" type="datetimeFigureOut">
              <a:rPr lang="el-GR" smtClean="0"/>
              <a:pPr/>
              <a:t>25/2/2019</a:t>
            </a:fld>
            <a:endParaRPr lang="el-GR"/>
          </a:p>
        </p:txBody>
      </p:sp>
      <p:sp>
        <p:nvSpPr>
          <p:cNvPr id="5" name="Footer Placeholder 4"/>
          <p:cNvSpPr>
            <a:spLocks noGrp="1"/>
          </p:cNvSpPr>
          <p:nvPr>
            <p:ph type="ftr" sz="quarter" idx="11"/>
          </p:nvPr>
        </p:nvSpPr>
        <p:spPr>
          <a:xfrm>
            <a:off x="2933699" y="6296615"/>
            <a:ext cx="5959577" cy="365125"/>
          </a:xfrm>
        </p:spPr>
        <p:txBody>
          <a:bodyPr/>
          <a:lstStyle/>
          <a:p>
            <a:endParaRPr lang="el-GR"/>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3C999A37-9335-4CF7-AE12-B0A56ECBDFEB}" type="slidenum">
              <a:rPr lang="el-GR" smtClean="0"/>
              <a:pPr/>
              <a:t>‹#›</a:t>
            </a:fld>
            <a:endParaRPr lang="el-GR"/>
          </a:p>
        </p:txBody>
      </p:sp>
      <p:cxnSp>
        <p:nvCxnSpPr>
          <p:cNvPr id="7" name="Straight Connector 6"/>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93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1D2FA6-F2E7-435C-A138-7BC369E0B7FC}" type="datetimeFigureOut">
              <a:rPr lang="el-GR" smtClean="0"/>
              <a:pPr/>
              <a:t>25/2/2019</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C999A37-9335-4CF7-AE12-B0A56ECBDFEB}" type="slidenum">
              <a:rPr lang="el-GR" smtClean="0"/>
              <a:pPr/>
              <a:t>‹#›</a:t>
            </a:fld>
            <a:endParaRPr lang="el-GR"/>
          </a:p>
        </p:txBody>
      </p:sp>
    </p:spTree>
    <p:extLst>
      <p:ext uri="{BB962C8B-B14F-4D97-AF65-F5344CB8AC3E}">
        <p14:creationId xmlns:p14="http://schemas.microsoft.com/office/powerpoint/2010/main" val="22000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411D2FA6-F2E7-435C-A138-7BC369E0B7FC}" type="datetimeFigureOut">
              <a:rPr lang="el-GR" smtClean="0"/>
              <a:pPr/>
              <a:t>25/2/2019</a:t>
            </a:fld>
            <a:endParaRPr lang="el-GR"/>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l-GR"/>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3C999A37-9335-4CF7-AE12-B0A56ECBDFEB}" type="slidenum">
              <a:rPr lang="el-GR" smtClean="0"/>
              <a:pPr/>
              <a:t>‹#›</a:t>
            </a:fld>
            <a:endParaRPr lang="el-GR"/>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4036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1D2FA6-F2E7-435C-A138-7BC369E0B7FC}" type="datetimeFigureOut">
              <a:rPr lang="el-GR" smtClean="0"/>
              <a:pPr/>
              <a:t>25/2/2019</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C999A37-9335-4CF7-AE12-B0A56ECBDFEB}" type="slidenum">
              <a:rPr lang="el-GR" smtClean="0"/>
              <a:pPr/>
              <a:t>‹#›</a:t>
            </a:fld>
            <a:endParaRPr lang="el-GR"/>
          </a:p>
        </p:txBody>
      </p:sp>
    </p:spTree>
    <p:extLst>
      <p:ext uri="{BB962C8B-B14F-4D97-AF65-F5344CB8AC3E}">
        <p14:creationId xmlns:p14="http://schemas.microsoft.com/office/powerpoint/2010/main" val="426683618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1D2FA6-F2E7-435C-A138-7BC369E0B7FC}" type="datetimeFigureOut">
              <a:rPr lang="el-GR" smtClean="0"/>
              <a:pPr/>
              <a:t>25/2/2019</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C999A37-9335-4CF7-AE12-B0A56ECBDFEB}" type="slidenum">
              <a:rPr lang="el-GR" smtClean="0"/>
              <a:pPr/>
              <a:t>‹#›</a:t>
            </a:fld>
            <a:endParaRPr lang="el-GR"/>
          </a:p>
        </p:txBody>
      </p:sp>
    </p:spTree>
    <p:extLst>
      <p:ext uri="{BB962C8B-B14F-4D97-AF65-F5344CB8AC3E}">
        <p14:creationId xmlns:p14="http://schemas.microsoft.com/office/powerpoint/2010/main" val="7972926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1D2FA6-F2E7-435C-A138-7BC369E0B7FC}" type="datetimeFigureOut">
              <a:rPr lang="el-GR" smtClean="0"/>
              <a:pPr/>
              <a:t>25/2/2019</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C999A37-9335-4CF7-AE12-B0A56ECBDFEB}" type="slidenum">
              <a:rPr lang="el-GR" smtClean="0"/>
              <a:pPr/>
              <a:t>‹#›</a:t>
            </a:fld>
            <a:endParaRPr lang="el-GR"/>
          </a:p>
        </p:txBody>
      </p:sp>
    </p:spTree>
    <p:extLst>
      <p:ext uri="{BB962C8B-B14F-4D97-AF65-F5344CB8AC3E}">
        <p14:creationId xmlns:p14="http://schemas.microsoft.com/office/powerpoint/2010/main" val="2974771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411D2FA6-F2E7-435C-A138-7BC369E0B7FC}" type="datetimeFigureOut">
              <a:rPr lang="el-GR" smtClean="0"/>
              <a:pPr/>
              <a:t>25/2/2019</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C999A37-9335-4CF7-AE12-B0A56ECBDFEB}" type="slidenum">
              <a:rPr lang="el-GR" smtClean="0"/>
              <a:pPr/>
              <a:t>‹#›</a:t>
            </a:fld>
            <a:endParaRPr lang="el-GR"/>
          </a:p>
        </p:txBody>
      </p:sp>
    </p:spTree>
    <p:extLst>
      <p:ext uri="{BB962C8B-B14F-4D97-AF65-F5344CB8AC3E}">
        <p14:creationId xmlns:p14="http://schemas.microsoft.com/office/powerpoint/2010/main" val="296650127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411D2FA6-F2E7-435C-A138-7BC369E0B7FC}" type="datetimeFigureOut">
              <a:rPr lang="el-GR" smtClean="0"/>
              <a:pPr/>
              <a:t>25/2/2019</a:t>
            </a:fld>
            <a:endParaRPr lang="el-GR"/>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l-GR"/>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3C999A37-9335-4CF7-AE12-B0A56ECBDFEB}" type="slidenum">
              <a:rPr lang="el-GR" smtClean="0"/>
              <a:pPr/>
              <a:t>‹#›</a:t>
            </a:fld>
            <a:endParaRPr lang="el-GR"/>
          </a:p>
        </p:txBody>
      </p:sp>
    </p:spTree>
    <p:extLst>
      <p:ext uri="{BB962C8B-B14F-4D97-AF65-F5344CB8AC3E}">
        <p14:creationId xmlns:p14="http://schemas.microsoft.com/office/powerpoint/2010/main" val="3567448428"/>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411D2FA6-F2E7-435C-A138-7BC369E0B7FC}" type="datetimeFigureOut">
              <a:rPr lang="el-GR" smtClean="0"/>
              <a:pPr/>
              <a:t>25/2/2019</a:t>
            </a:fld>
            <a:endParaRPr lang="el-GR"/>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l-GR"/>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3C999A37-9335-4CF7-AE12-B0A56ECBDFEB}" type="slidenum">
              <a:rPr lang="el-GR" smtClean="0"/>
              <a:pPr/>
              <a:t>‹#›</a:t>
            </a:fld>
            <a:endParaRPr lang="el-GR"/>
          </a:p>
        </p:txBody>
      </p:sp>
    </p:spTree>
    <p:extLst>
      <p:ext uri="{BB962C8B-B14F-4D97-AF65-F5344CB8AC3E}">
        <p14:creationId xmlns:p14="http://schemas.microsoft.com/office/powerpoint/2010/main" val="376887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411D2FA6-F2E7-435C-A138-7BC369E0B7FC}" type="datetimeFigureOut">
              <a:rPr lang="el-GR" smtClean="0"/>
              <a:pPr/>
              <a:t>25/2/2019</a:t>
            </a:fld>
            <a:endParaRPr lang="el-GR"/>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l-GR"/>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3C999A37-9335-4CF7-AE12-B0A56ECBDFEB}" type="slidenum">
              <a:rPr lang="el-GR" smtClean="0"/>
              <a:pPr/>
              <a:t>‹#›</a:t>
            </a:fld>
            <a:endParaRPr lang="el-GR"/>
          </a:p>
        </p:txBody>
      </p:sp>
      <p:cxnSp>
        <p:nvCxnSpPr>
          <p:cNvPr id="9" name="Straight Connector 8"/>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245091110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1D3B-66EA-4DFF-84CD-A3EFF731CC8E}"/>
              </a:ext>
            </a:extLst>
          </p:cNvPr>
          <p:cNvSpPr>
            <a:spLocks noGrp="1"/>
          </p:cNvSpPr>
          <p:nvPr>
            <p:ph type="ctrTitle"/>
          </p:nvPr>
        </p:nvSpPr>
        <p:spPr/>
        <p:txBody>
          <a:bodyPr>
            <a:normAutofit/>
          </a:bodyPr>
          <a:lstStyle/>
          <a:p>
            <a:r>
              <a:rPr lang="el-GR" b="1">
                <a:solidFill>
                  <a:schemeClr val="tx2"/>
                </a:solidFill>
              </a:rPr>
              <a:t>Η εκπαίδευση δυναμώνει τους έγκλειστους για το μέλλον</a:t>
            </a:r>
            <a:endParaRPr lang="el-GR">
              <a:solidFill>
                <a:schemeClr val="tx2"/>
              </a:solidFill>
            </a:endParaRPr>
          </a:p>
        </p:txBody>
      </p:sp>
    </p:spTree>
    <p:extLst>
      <p:ext uri="{BB962C8B-B14F-4D97-AF65-F5344CB8AC3E}">
        <p14:creationId xmlns:p14="http://schemas.microsoft.com/office/powerpoint/2010/main" val="248119831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388BD499-E5F0-4C2D-9456-F3BACAACDA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842" b="7158"/>
          <a:stretch/>
        </p:blipFill>
        <p:spPr>
          <a:xfrm>
            <a:off x="0" y="10"/>
            <a:ext cx="12191980" cy="6857990"/>
          </a:xfrm>
          <a:prstGeom prst="rect">
            <a:avLst/>
          </a:prstGeom>
        </p:spPr>
      </p:pic>
      <p:sp>
        <p:nvSpPr>
          <p:cNvPr id="2" name="Title 1">
            <a:extLst>
              <a:ext uri="{FF2B5EF4-FFF2-40B4-BE49-F238E27FC236}">
                <a16:creationId xmlns:a16="http://schemas.microsoft.com/office/drawing/2014/main" id="{00BD56D5-2E19-44D2-8B14-5BB2DA034DF2}"/>
              </a:ext>
            </a:extLst>
          </p:cNvPr>
          <p:cNvSpPr>
            <a:spLocks noGrp="1"/>
          </p:cNvSpPr>
          <p:nvPr>
            <p:ph type="title"/>
          </p:nvPr>
        </p:nvSpPr>
        <p:spPr>
          <a:xfrm>
            <a:off x="634181" y="4011561"/>
            <a:ext cx="11067281" cy="2049274"/>
          </a:xfrm>
        </p:spPr>
        <p:txBody>
          <a:bodyPr>
            <a:noAutofit/>
          </a:bodyPr>
          <a:lstStyle/>
          <a:p>
            <a:pPr algn="ctr"/>
            <a:r>
              <a:rPr lang="el-GR" sz="4800" b="1" dirty="0">
                <a:solidFill>
                  <a:schemeClr val="bg1"/>
                </a:solidFill>
              </a:rPr>
              <a:t>Εργο: β) κατασκευές για γιορτή παιδιών, </a:t>
            </a:r>
          </a:p>
        </p:txBody>
      </p:sp>
    </p:spTree>
    <p:extLst>
      <p:ext uri="{BB962C8B-B14F-4D97-AF65-F5344CB8AC3E}">
        <p14:creationId xmlns:p14="http://schemas.microsoft.com/office/powerpoint/2010/main" val="117059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6" name="Group 7">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9"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0"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1"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37" name="Group 12">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4"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5"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6" name="Straight Connector 15">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 name="Picture 2" descr="A group of people in a room&#10;&#10;Description automatically generated">
            <a:extLst>
              <a:ext uri="{FF2B5EF4-FFF2-40B4-BE49-F238E27FC236}">
                <a16:creationId xmlns:a16="http://schemas.microsoft.com/office/drawing/2014/main" id="{1DDA6B5A-60D9-4963-A735-ECFC9D9E8245}"/>
              </a:ext>
            </a:extLst>
          </p:cNvPr>
          <p:cNvPicPr>
            <a:picLocks noChangeAspect="1"/>
          </p:cNvPicPr>
          <p:nvPr/>
        </p:nvPicPr>
        <p:blipFill rotWithShape="1">
          <a:blip r:embed="rId2"/>
          <a:srcRect l="9091" t="31771"/>
          <a:stretch/>
        </p:blipFill>
        <p:spPr>
          <a:xfrm>
            <a:off x="-231" y="10"/>
            <a:ext cx="12192000" cy="6862703"/>
          </a:xfrm>
          <a:prstGeom prst="rect">
            <a:avLst/>
          </a:prstGeom>
        </p:spPr>
      </p:pic>
      <p:grpSp>
        <p:nvGrpSpPr>
          <p:cNvPr id="38" name="Group 17">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19"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39"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1" name="Straight Connector 20">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0A4DEF7-AA45-404F-BCB3-A2CBF86041DE}"/>
              </a:ext>
            </a:extLst>
          </p:cNvPr>
          <p:cNvSpPr>
            <a:spLocks noGrp="1"/>
          </p:cNvSpPr>
          <p:nvPr>
            <p:ph type="title"/>
          </p:nvPr>
        </p:nvSpPr>
        <p:spPr>
          <a:xfrm>
            <a:off x="7920752" y="1023867"/>
            <a:ext cx="3793678" cy="3349641"/>
          </a:xfrm>
        </p:spPr>
        <p:txBody>
          <a:bodyPr vert="horz" lIns="91440" tIns="45720" rIns="91440" bIns="45720" rtlCol="0" anchor="t">
            <a:normAutofit/>
          </a:bodyPr>
          <a:lstStyle/>
          <a:p>
            <a:pPr>
              <a:lnSpc>
                <a:spcPct val="95000"/>
              </a:lnSpc>
            </a:pPr>
            <a:r>
              <a:rPr lang="en-US" sz="3000" b="1">
                <a:solidFill>
                  <a:schemeClr val="bg2"/>
                </a:solidFill>
              </a:rPr>
              <a:t>Φτιάχνουμε Χαϊκού</a:t>
            </a:r>
            <a:r>
              <a:rPr lang="en-US" sz="3000">
                <a:solidFill>
                  <a:schemeClr val="bg2"/>
                </a:solidFill>
              </a:rPr>
              <a:t>; Από Ποιήτρα - Κοινωνιολόγο Κατερίνα Παπαδριανού</a:t>
            </a:r>
            <a:br>
              <a:rPr lang="en-US" sz="3000">
                <a:solidFill>
                  <a:schemeClr val="bg2"/>
                </a:solidFill>
              </a:rPr>
            </a:br>
            <a:endParaRPr lang="en-US" sz="3000">
              <a:solidFill>
                <a:schemeClr val="bg2"/>
              </a:solidFill>
            </a:endParaRPr>
          </a:p>
        </p:txBody>
      </p:sp>
      <p:sp>
        <p:nvSpPr>
          <p:cNvPr id="4" name="Oval 3">
            <a:extLst>
              <a:ext uri="{FF2B5EF4-FFF2-40B4-BE49-F238E27FC236}">
                <a16:creationId xmlns:a16="http://schemas.microsoft.com/office/drawing/2014/main" id="{CD8D4442-9A4A-40DB-B2EC-49050CC5D835}"/>
              </a:ext>
            </a:extLst>
          </p:cNvPr>
          <p:cNvSpPr/>
          <p:nvPr/>
        </p:nvSpPr>
        <p:spPr>
          <a:xfrm>
            <a:off x="674557" y="1528997"/>
            <a:ext cx="599607" cy="569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3126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53F2DC5E-02B9-4419-8BCE-E53B11ED0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24105A1-6511-40C2-825E-0C8C65A06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22" name="Freeform 13">
              <a:extLst>
                <a:ext uri="{FF2B5EF4-FFF2-40B4-BE49-F238E27FC236}">
                  <a16:creationId xmlns:a16="http://schemas.microsoft.com/office/drawing/2014/main" id="{11CD12F8-8480-4143-9CA3-2FC1810FFE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alpha val="60000"/>
              </a:schemeClr>
            </a:solidFill>
            <a:ln>
              <a:noFill/>
            </a:ln>
          </p:spPr>
        </p:sp>
        <p:sp>
          <p:nvSpPr>
            <p:cNvPr id="37" name="Freeform 9">
              <a:extLst>
                <a:ext uri="{FF2B5EF4-FFF2-40B4-BE49-F238E27FC236}">
                  <a16:creationId xmlns:a16="http://schemas.microsoft.com/office/drawing/2014/main" id="{09B6B22C-D862-4F04-9605-7C90405B6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alpha val="60000"/>
              </a:schemeClr>
            </a:solidFill>
            <a:ln>
              <a:noFill/>
            </a:ln>
          </p:spPr>
        </p:sp>
        <p:sp>
          <p:nvSpPr>
            <p:cNvPr id="38" name="Freeform 5">
              <a:extLst>
                <a:ext uri="{FF2B5EF4-FFF2-40B4-BE49-F238E27FC236}">
                  <a16:creationId xmlns:a16="http://schemas.microsoft.com/office/drawing/2014/main" id="{4121850F-55FD-40D3-BC6D-13EDE35F32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alpha val="60000"/>
              </a:schemeClr>
            </a:solidFill>
            <a:ln>
              <a:noFill/>
            </a:ln>
          </p:spPr>
        </p:sp>
      </p:grpSp>
      <p:sp>
        <p:nvSpPr>
          <p:cNvPr id="39" name="Rounded Rectangle 7">
            <a:extLst>
              <a:ext uri="{FF2B5EF4-FFF2-40B4-BE49-F238E27FC236}">
                <a16:creationId xmlns:a16="http://schemas.microsoft.com/office/drawing/2014/main" id="{1CA269D9-F567-48FB-87B3-248F07EB1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94B8D63-9BC9-4958-91DB-01EA8042E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69" r="12182" b="2"/>
          <a:stretch/>
        </p:blipFill>
        <p:spPr>
          <a:xfrm>
            <a:off x="5337548" y="670965"/>
            <a:ext cx="6189620" cy="5516602"/>
          </a:xfrm>
          <a:prstGeom prst="rect">
            <a:avLst/>
          </a:prstGeom>
        </p:spPr>
      </p:pic>
      <p:sp>
        <p:nvSpPr>
          <p:cNvPr id="40" name="Freeform 18">
            <a:extLst>
              <a:ext uri="{FF2B5EF4-FFF2-40B4-BE49-F238E27FC236}">
                <a16:creationId xmlns:a16="http://schemas.microsoft.com/office/drawing/2014/main" id="{4ABF56C1-919D-4B2B-AD18-A3B3897D7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ounded Rectangle 8">
            <a:extLst>
              <a:ext uri="{FF2B5EF4-FFF2-40B4-BE49-F238E27FC236}">
                <a16:creationId xmlns:a16="http://schemas.microsoft.com/office/drawing/2014/main" id="{2244DFF3-FC1D-4EBD-AEBD-1C5D32391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462C6-44B0-4257-B040-3006FC931BAB}"/>
              </a:ext>
            </a:extLst>
          </p:cNvPr>
          <p:cNvSpPr>
            <a:spLocks noGrp="1"/>
          </p:cNvSpPr>
          <p:nvPr>
            <p:ph type="title"/>
          </p:nvPr>
        </p:nvSpPr>
        <p:spPr>
          <a:xfrm>
            <a:off x="1068236" y="1023867"/>
            <a:ext cx="3793678" cy="3349641"/>
          </a:xfrm>
        </p:spPr>
        <p:txBody>
          <a:bodyPr vert="horz" lIns="91440" tIns="45720" rIns="91440" bIns="45720" rtlCol="0" anchor="t">
            <a:normAutofit/>
          </a:bodyPr>
          <a:lstStyle/>
          <a:p>
            <a:pPr>
              <a:lnSpc>
                <a:spcPct val="105000"/>
              </a:lnSpc>
            </a:pPr>
            <a:r>
              <a:rPr lang="en-US" sz="3900" b="1">
                <a:solidFill>
                  <a:schemeClr val="bg2"/>
                </a:solidFill>
              </a:rPr>
              <a:t>Μάθημα λογοτεχνίας</a:t>
            </a:r>
            <a:r>
              <a:rPr lang="en-US" sz="3900">
                <a:solidFill>
                  <a:schemeClr val="bg2"/>
                </a:solidFill>
              </a:rPr>
              <a:t>, από Συγγραφέα Μαίρη Παναγιώτου</a:t>
            </a:r>
          </a:p>
        </p:txBody>
      </p:sp>
      <p:cxnSp>
        <p:nvCxnSpPr>
          <p:cNvPr id="32" name="Straight Connector 31">
            <a:extLst>
              <a:ext uri="{FF2B5EF4-FFF2-40B4-BE49-F238E27FC236}">
                <a16:creationId xmlns:a16="http://schemas.microsoft.com/office/drawing/2014/main" id="{7EC0199D-F2D3-4E40-999E-D0DB4ACA5B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338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AECD-5275-483B-9A6E-E54DDD3DA9E7}"/>
              </a:ext>
            </a:extLst>
          </p:cNvPr>
          <p:cNvSpPr>
            <a:spLocks noGrp="1"/>
          </p:cNvSpPr>
          <p:nvPr>
            <p:ph type="title"/>
          </p:nvPr>
        </p:nvSpPr>
        <p:spPr>
          <a:xfrm>
            <a:off x="838200" y="2103437"/>
            <a:ext cx="10515600" cy="1325563"/>
          </a:xfrm>
        </p:spPr>
        <p:txBody>
          <a:bodyPr>
            <a:normAutofit fontScale="90000"/>
          </a:bodyPr>
          <a:lstStyle/>
          <a:p>
            <a:r>
              <a:rPr lang="el-GR" b="1" dirty="0"/>
              <a:t>Θεατρικό εργαστήρι</a:t>
            </a:r>
            <a:r>
              <a:rPr lang="el-GR" dirty="0"/>
              <a:t> από θεατρολόγο Καρολίνα Κάρτερ, Ηθοποιό Χριστίνα Θεοδωροπούλου</a:t>
            </a:r>
          </a:p>
        </p:txBody>
      </p:sp>
    </p:spTree>
    <p:extLst>
      <p:ext uri="{BB962C8B-B14F-4D97-AF65-F5344CB8AC3E}">
        <p14:creationId xmlns:p14="http://schemas.microsoft.com/office/powerpoint/2010/main" val="3533582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floor, indoor, child&#10;&#10;Description automatically generated">
            <a:extLst>
              <a:ext uri="{FF2B5EF4-FFF2-40B4-BE49-F238E27FC236}">
                <a16:creationId xmlns:a16="http://schemas.microsoft.com/office/drawing/2014/main" id="{023E0BB8-5CC9-40A8-AC4E-4997CB1241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488" b="18512"/>
          <a:stretch/>
        </p:blipFill>
        <p:spPr>
          <a:xfrm>
            <a:off x="20" y="10"/>
            <a:ext cx="12191980" cy="6857990"/>
          </a:xfrm>
          <a:prstGeom prst="rect">
            <a:avLst/>
          </a:prstGeom>
        </p:spPr>
      </p:pic>
      <p:sp>
        <p:nvSpPr>
          <p:cNvPr id="2" name="Title 1">
            <a:extLst>
              <a:ext uri="{FF2B5EF4-FFF2-40B4-BE49-F238E27FC236}">
                <a16:creationId xmlns:a16="http://schemas.microsoft.com/office/drawing/2014/main" id="{B980FA6A-43EB-471C-BEAD-DAB54C3A1263}"/>
              </a:ext>
            </a:extLst>
          </p:cNvPr>
          <p:cNvSpPr>
            <a:spLocks noGrp="1"/>
          </p:cNvSpPr>
          <p:nvPr>
            <p:ph type="title"/>
          </p:nvPr>
        </p:nvSpPr>
        <p:spPr>
          <a:xfrm>
            <a:off x="523875" y="5317240"/>
            <a:ext cx="11210925" cy="744836"/>
          </a:xfrm>
        </p:spPr>
        <p:txBody>
          <a:bodyPr>
            <a:normAutofit fontScale="90000"/>
          </a:bodyPr>
          <a:lstStyle/>
          <a:p>
            <a:pPr algn="ctr"/>
            <a:r>
              <a:rPr lang="el-GR" sz="2300" b="1">
                <a:solidFill>
                  <a:schemeClr val="tx1">
                    <a:lumMod val="85000"/>
                    <a:lumOff val="15000"/>
                  </a:schemeClr>
                </a:solidFill>
              </a:rPr>
              <a:t>Κατασκευές</a:t>
            </a:r>
            <a:r>
              <a:rPr lang="el-GR" sz="2300">
                <a:solidFill>
                  <a:schemeClr val="tx1">
                    <a:lumMod val="85000"/>
                    <a:lumOff val="15000"/>
                  </a:schemeClr>
                </a:solidFill>
              </a:rPr>
              <a:t>, από Εκπαιδευτικό Σοφία Περδικάρη, Βάσω Αργυριάδου και Ειρήνη Μελισσηνού. </a:t>
            </a:r>
            <a:br>
              <a:rPr lang="el-GR" sz="2300">
                <a:solidFill>
                  <a:schemeClr val="tx1">
                    <a:lumMod val="85000"/>
                    <a:lumOff val="15000"/>
                  </a:schemeClr>
                </a:solidFill>
              </a:rPr>
            </a:br>
            <a:endParaRPr lang="el-GR" sz="2300">
              <a:solidFill>
                <a:schemeClr val="tx1">
                  <a:lumMod val="85000"/>
                  <a:lumOff val="15000"/>
                </a:schemeClr>
              </a:solidFill>
            </a:endParaRPr>
          </a:p>
        </p:txBody>
      </p:sp>
    </p:spTree>
    <p:extLst>
      <p:ext uri="{BB962C8B-B14F-4D97-AF65-F5344CB8AC3E}">
        <p14:creationId xmlns:p14="http://schemas.microsoft.com/office/powerpoint/2010/main" val="1003400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18F59CF-542A-4B44-8DC0-DF501F8FAC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416" b="12584"/>
          <a:stretch/>
        </p:blipFill>
        <p:spPr>
          <a:xfrm>
            <a:off x="20" y="10"/>
            <a:ext cx="12191980" cy="6857990"/>
          </a:xfrm>
          <a:prstGeom prst="rect">
            <a:avLst/>
          </a:prstGeom>
        </p:spPr>
      </p:pic>
      <p:sp>
        <p:nvSpPr>
          <p:cNvPr id="2" name="Title 1">
            <a:extLst>
              <a:ext uri="{FF2B5EF4-FFF2-40B4-BE49-F238E27FC236}">
                <a16:creationId xmlns:a16="http://schemas.microsoft.com/office/drawing/2014/main" id="{7CEE832D-2FCA-4F92-9C55-772CD121777C}"/>
              </a:ext>
            </a:extLst>
          </p:cNvPr>
          <p:cNvSpPr>
            <a:spLocks noGrp="1"/>
          </p:cNvSpPr>
          <p:nvPr>
            <p:ph type="title"/>
          </p:nvPr>
        </p:nvSpPr>
        <p:spPr>
          <a:xfrm>
            <a:off x="151324" y="4911132"/>
            <a:ext cx="11210925" cy="744836"/>
          </a:xfrm>
        </p:spPr>
        <p:txBody>
          <a:bodyPr>
            <a:noAutofit/>
          </a:bodyPr>
          <a:lstStyle/>
          <a:p>
            <a:pPr algn="ctr"/>
            <a:r>
              <a:rPr lang="el-GR" sz="3600" b="1" dirty="0">
                <a:solidFill>
                  <a:schemeClr val="bg2"/>
                </a:solidFill>
              </a:rPr>
              <a:t>Χορεύουμε;</a:t>
            </a:r>
            <a:r>
              <a:rPr lang="el-GR" sz="3600" dirty="0">
                <a:solidFill>
                  <a:schemeClr val="bg2"/>
                </a:solidFill>
              </a:rPr>
              <a:t> Εργαστήρι χορού, από Χορογράφο Παρασκευά Τερεζάκη</a:t>
            </a:r>
            <a:br>
              <a:rPr lang="el-GR" sz="3600" dirty="0">
                <a:solidFill>
                  <a:schemeClr val="tx1">
                    <a:lumMod val="85000"/>
                    <a:lumOff val="15000"/>
                  </a:schemeClr>
                </a:solidFill>
              </a:rPr>
            </a:br>
            <a:br>
              <a:rPr lang="el-GR" sz="3600" dirty="0">
                <a:solidFill>
                  <a:schemeClr val="tx1">
                    <a:lumMod val="85000"/>
                    <a:lumOff val="15000"/>
                  </a:schemeClr>
                </a:solidFill>
              </a:rPr>
            </a:br>
            <a:endParaRPr lang="el-GR" sz="3600" dirty="0">
              <a:solidFill>
                <a:schemeClr val="tx1">
                  <a:lumMod val="85000"/>
                  <a:lumOff val="15000"/>
                </a:schemeClr>
              </a:solidFill>
            </a:endParaRPr>
          </a:p>
        </p:txBody>
      </p:sp>
      <p:sp>
        <p:nvSpPr>
          <p:cNvPr id="5" name="Oval 4">
            <a:extLst>
              <a:ext uri="{FF2B5EF4-FFF2-40B4-BE49-F238E27FC236}">
                <a16:creationId xmlns:a16="http://schemas.microsoft.com/office/drawing/2014/main" id="{665273FF-7EC2-4641-B1C2-6E5F28FB69D4}"/>
              </a:ext>
            </a:extLst>
          </p:cNvPr>
          <p:cNvSpPr/>
          <p:nvPr/>
        </p:nvSpPr>
        <p:spPr>
          <a:xfrm>
            <a:off x="7565924" y="2707850"/>
            <a:ext cx="378864" cy="395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6364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8DF5E-E88C-4203-8631-BAB111EAA39B}"/>
              </a:ext>
            </a:extLst>
          </p:cNvPr>
          <p:cNvSpPr>
            <a:spLocks noGrp="1"/>
          </p:cNvSpPr>
          <p:nvPr>
            <p:ph type="title"/>
          </p:nvPr>
        </p:nvSpPr>
        <p:spPr>
          <a:xfrm>
            <a:off x="1386348" y="1445342"/>
            <a:ext cx="9967452" cy="4424515"/>
          </a:xfrm>
        </p:spPr>
        <p:txBody>
          <a:bodyPr>
            <a:normAutofit/>
          </a:bodyPr>
          <a:lstStyle/>
          <a:p>
            <a:pPr algn="ctr"/>
            <a:r>
              <a:rPr lang="el-GR" b="1" dirty="0"/>
              <a:t>Μαθήματα εικαστικών</a:t>
            </a:r>
            <a:r>
              <a:rPr lang="el-GR" dirty="0"/>
              <a:t>, από την Εικαστικό Βασιλική Σαγκιώτη</a:t>
            </a:r>
            <a:br>
              <a:rPr lang="el-GR" dirty="0"/>
            </a:br>
            <a:endParaRPr lang="el-GR" dirty="0"/>
          </a:p>
        </p:txBody>
      </p:sp>
    </p:spTree>
    <p:extLst>
      <p:ext uri="{BB962C8B-B14F-4D97-AF65-F5344CB8AC3E}">
        <p14:creationId xmlns:p14="http://schemas.microsoft.com/office/powerpoint/2010/main" val="442164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5" name="Group 2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3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3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3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56" name="Group 3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3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3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37" name="Straight Connector 3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6004FDFB-2382-4332-BA6C-531138295C2E}"/>
              </a:ext>
            </a:extLst>
          </p:cNvPr>
          <p:cNvPicPr>
            <a:picLocks noChangeAspect="1"/>
          </p:cNvPicPr>
          <p:nvPr/>
        </p:nvPicPr>
        <p:blipFill rotWithShape="1">
          <a:blip r:embed="rId2"/>
          <a:srcRect l="9091" t="27608" b="4163"/>
          <a:stretch/>
        </p:blipFill>
        <p:spPr>
          <a:xfrm>
            <a:off x="-231" y="10"/>
            <a:ext cx="12192000" cy="6862703"/>
          </a:xfrm>
          <a:prstGeom prst="rect">
            <a:avLst/>
          </a:prstGeom>
        </p:spPr>
      </p:pic>
      <p:grpSp>
        <p:nvGrpSpPr>
          <p:cNvPr id="57" name="Group 38">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40"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58"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42" name="Straight Connector 41">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8FC299B-AF3A-4E0D-ABCD-B96AD08F87A3}"/>
              </a:ext>
            </a:extLst>
          </p:cNvPr>
          <p:cNvSpPr>
            <a:spLocks noGrp="1"/>
          </p:cNvSpPr>
          <p:nvPr>
            <p:ph type="title"/>
          </p:nvPr>
        </p:nvSpPr>
        <p:spPr>
          <a:xfrm>
            <a:off x="7920752" y="1023867"/>
            <a:ext cx="3793678" cy="3349641"/>
          </a:xfrm>
        </p:spPr>
        <p:txBody>
          <a:bodyPr vert="horz" lIns="91440" tIns="45720" rIns="91440" bIns="45720" rtlCol="0" anchor="t">
            <a:normAutofit/>
          </a:bodyPr>
          <a:lstStyle/>
          <a:p>
            <a:pPr>
              <a:lnSpc>
                <a:spcPct val="95000"/>
              </a:lnSpc>
            </a:pPr>
            <a:r>
              <a:rPr lang="en-US" sz="3000" b="1">
                <a:solidFill>
                  <a:schemeClr val="bg2"/>
                </a:solidFill>
              </a:rPr>
              <a:t>Από τη λογοτεχνία στην ψυχολογία</a:t>
            </a:r>
            <a:r>
              <a:rPr lang="en-US" sz="3000">
                <a:solidFill>
                  <a:schemeClr val="bg2"/>
                </a:solidFill>
              </a:rPr>
              <a:t>, από τη Θεατρολόγο -Ψυχολόγο Βίκυ Τσιανίκα</a:t>
            </a:r>
            <a:br>
              <a:rPr lang="en-US" sz="3000">
                <a:solidFill>
                  <a:schemeClr val="bg2"/>
                </a:solidFill>
              </a:rPr>
            </a:br>
            <a:endParaRPr lang="en-US" sz="3000">
              <a:solidFill>
                <a:schemeClr val="bg2"/>
              </a:solidFill>
            </a:endParaRPr>
          </a:p>
        </p:txBody>
      </p:sp>
    </p:spTree>
    <p:extLst>
      <p:ext uri="{BB962C8B-B14F-4D97-AF65-F5344CB8AC3E}">
        <p14:creationId xmlns:p14="http://schemas.microsoft.com/office/powerpoint/2010/main" val="1408189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2" name="Group 46">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48"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49"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50"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73" name="Group 51">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53"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54"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55" name="Straight Connector 54">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 name="Picture 4" descr="A group of people standing in a room&#10;&#10;Description automatically generated">
            <a:extLst>
              <a:ext uri="{FF2B5EF4-FFF2-40B4-BE49-F238E27FC236}">
                <a16:creationId xmlns:a16="http://schemas.microsoft.com/office/drawing/2014/main" id="{AE6EBAB3-7763-43F9-BF00-0B8F99E2EE49}"/>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0165" b="11607"/>
          <a:stretch/>
        </p:blipFill>
        <p:spPr>
          <a:xfrm>
            <a:off x="-231" y="10"/>
            <a:ext cx="12192000" cy="6862703"/>
          </a:xfrm>
          <a:prstGeom prst="rect">
            <a:avLst/>
          </a:prstGeom>
        </p:spPr>
      </p:pic>
      <p:grpSp>
        <p:nvGrpSpPr>
          <p:cNvPr id="74" name="Group 56">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58"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75"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60" name="Straight Connector 59">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919CD3-6C03-4E91-8816-E5852A812707}"/>
              </a:ext>
            </a:extLst>
          </p:cNvPr>
          <p:cNvSpPr>
            <a:spLocks noGrp="1"/>
          </p:cNvSpPr>
          <p:nvPr>
            <p:ph type="title"/>
          </p:nvPr>
        </p:nvSpPr>
        <p:spPr>
          <a:xfrm>
            <a:off x="7920751" y="1023867"/>
            <a:ext cx="4071379" cy="4522494"/>
          </a:xfrm>
        </p:spPr>
        <p:txBody>
          <a:bodyPr vert="horz" lIns="91440" tIns="45720" rIns="91440" bIns="45720" rtlCol="0" anchor="t">
            <a:normAutofit/>
          </a:bodyPr>
          <a:lstStyle/>
          <a:p>
            <a:pPr>
              <a:lnSpc>
                <a:spcPct val="95000"/>
              </a:lnSpc>
            </a:pPr>
            <a:r>
              <a:rPr lang="en-US" sz="3000" b="1" dirty="0" err="1">
                <a:solidFill>
                  <a:schemeClr val="bg2"/>
                </a:solidFill>
              </a:rPr>
              <a:t>Εκμάθηση</a:t>
            </a:r>
            <a:r>
              <a:rPr lang="en-US" sz="3000" b="1" dirty="0">
                <a:solidFill>
                  <a:schemeClr val="bg2"/>
                </a:solidFill>
              </a:rPr>
              <a:t> </a:t>
            </a:r>
            <a:r>
              <a:rPr lang="en-US" sz="3000" b="1" dirty="0" err="1">
                <a:solidFill>
                  <a:schemeClr val="bg2"/>
                </a:solidFill>
              </a:rPr>
              <a:t>ελληνικών</a:t>
            </a:r>
            <a:r>
              <a:rPr lang="en-US" sz="3000" b="1" dirty="0">
                <a:solidFill>
                  <a:schemeClr val="bg2"/>
                </a:solidFill>
              </a:rPr>
              <a:t> </a:t>
            </a:r>
            <a:r>
              <a:rPr lang="en-US" sz="3000" b="1" dirty="0" err="1">
                <a:solidFill>
                  <a:schemeClr val="bg2"/>
                </a:solidFill>
              </a:rPr>
              <a:t>χορών</a:t>
            </a:r>
            <a:r>
              <a:rPr lang="en-US" sz="3000" b="1" dirty="0">
                <a:solidFill>
                  <a:schemeClr val="bg2"/>
                </a:solidFill>
              </a:rPr>
              <a:t>,</a:t>
            </a:r>
            <a:r>
              <a:rPr lang="en-US" sz="3000" dirty="0">
                <a:solidFill>
                  <a:schemeClr val="bg2"/>
                </a:solidFill>
              </a:rPr>
              <a:t> από </a:t>
            </a:r>
            <a:r>
              <a:rPr lang="en-US" sz="3000" dirty="0" err="1">
                <a:solidFill>
                  <a:schemeClr val="bg2"/>
                </a:solidFill>
              </a:rPr>
              <a:t>τη</a:t>
            </a:r>
            <a:r>
              <a:rPr lang="en-US" sz="3000" dirty="0">
                <a:solidFill>
                  <a:schemeClr val="bg2"/>
                </a:solidFill>
              </a:rPr>
              <a:t> </a:t>
            </a:r>
            <a:r>
              <a:rPr lang="en-US" sz="3000" dirty="0" err="1">
                <a:solidFill>
                  <a:schemeClr val="bg2"/>
                </a:solidFill>
              </a:rPr>
              <a:t>Γυμνάστρι</a:t>
            </a:r>
            <a:r>
              <a:rPr lang="en-US" sz="3000" dirty="0">
                <a:solidFill>
                  <a:schemeClr val="bg2"/>
                </a:solidFill>
              </a:rPr>
              <a:t>α Δέσποινα Διακάκη για γιορτή  παιδιών </a:t>
            </a:r>
            <a:br>
              <a:rPr lang="en-US" sz="3000" dirty="0">
                <a:solidFill>
                  <a:schemeClr val="bg2"/>
                </a:solidFill>
              </a:rPr>
            </a:br>
            <a:endParaRPr lang="en-US" sz="3000" dirty="0">
              <a:solidFill>
                <a:schemeClr val="bg2"/>
              </a:solidFill>
            </a:endParaRPr>
          </a:p>
        </p:txBody>
      </p:sp>
    </p:spTree>
    <p:extLst>
      <p:ext uri="{BB962C8B-B14F-4D97-AF65-F5344CB8AC3E}">
        <p14:creationId xmlns:p14="http://schemas.microsoft.com/office/powerpoint/2010/main" val="1310120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DDA4-D342-478A-9E15-B068F9D19177}"/>
              </a:ext>
            </a:extLst>
          </p:cNvPr>
          <p:cNvSpPr>
            <a:spLocks noGrp="1"/>
          </p:cNvSpPr>
          <p:nvPr>
            <p:ph type="title"/>
          </p:nvPr>
        </p:nvSpPr>
        <p:spPr>
          <a:xfrm>
            <a:off x="1833312" y="1674474"/>
            <a:ext cx="9965398" cy="3826674"/>
          </a:xfrm>
        </p:spPr>
        <p:txBody>
          <a:bodyPr>
            <a:normAutofit fontScale="90000"/>
          </a:bodyPr>
          <a:lstStyle/>
          <a:p>
            <a:r>
              <a:rPr lang="el-GR" b="1" dirty="0"/>
              <a:t>ΘΕΑΤΡΟΠΑΙΔΑΓΩΓΙΚΑ ΠΡΟΓΡΑΜΜΑΤΑ από μεταπτυχιακούς </a:t>
            </a:r>
            <a:r>
              <a:rPr lang="el-GR" dirty="0"/>
              <a:t>με την εποπτεία της Ομότιμης Καθηγήτριας Άλκηστις Κοντογιάννη:</a:t>
            </a:r>
            <a:br>
              <a:rPr lang="el-GR" dirty="0"/>
            </a:br>
            <a:endParaRPr lang="el-GR" dirty="0"/>
          </a:p>
        </p:txBody>
      </p:sp>
    </p:spTree>
    <p:extLst>
      <p:ext uri="{BB962C8B-B14F-4D97-AF65-F5344CB8AC3E}">
        <p14:creationId xmlns:p14="http://schemas.microsoft.com/office/powerpoint/2010/main" val="2087934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10498-014E-4AB6-89EA-706261FB9052}"/>
              </a:ext>
            </a:extLst>
          </p:cNvPr>
          <p:cNvSpPr>
            <a:spLocks noGrp="1"/>
          </p:cNvSpPr>
          <p:nvPr>
            <p:ph type="title"/>
          </p:nvPr>
        </p:nvSpPr>
        <p:spPr>
          <a:xfrm>
            <a:off x="2227006" y="2153265"/>
            <a:ext cx="9615948" cy="3318388"/>
          </a:xfrm>
        </p:spPr>
        <p:txBody>
          <a:bodyPr>
            <a:noAutofit/>
          </a:bodyPr>
          <a:lstStyle/>
          <a:p>
            <a:r>
              <a:rPr lang="el-GR" sz="6000" b="1" dirty="0"/>
              <a:t>            Κατάστημα Κράτησης Ναυπλίου</a:t>
            </a:r>
            <a:endParaRPr lang="el-GR" sz="6000" dirty="0"/>
          </a:p>
        </p:txBody>
      </p:sp>
    </p:spTree>
    <p:extLst>
      <p:ext uri="{BB962C8B-B14F-4D97-AF65-F5344CB8AC3E}">
        <p14:creationId xmlns:p14="http://schemas.microsoft.com/office/powerpoint/2010/main" val="2846940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53F2DC5E-02B9-4419-8BCE-E53B11ED0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24105A1-6511-40C2-825E-0C8C65A06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22" name="Freeform 13">
              <a:extLst>
                <a:ext uri="{FF2B5EF4-FFF2-40B4-BE49-F238E27FC236}">
                  <a16:creationId xmlns:a16="http://schemas.microsoft.com/office/drawing/2014/main" id="{11CD12F8-8480-4143-9CA3-2FC1810FFE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alpha val="60000"/>
              </a:schemeClr>
            </a:solidFill>
            <a:ln>
              <a:noFill/>
            </a:ln>
          </p:spPr>
        </p:sp>
        <p:sp>
          <p:nvSpPr>
            <p:cNvPr id="23" name="Freeform 9">
              <a:extLst>
                <a:ext uri="{FF2B5EF4-FFF2-40B4-BE49-F238E27FC236}">
                  <a16:creationId xmlns:a16="http://schemas.microsoft.com/office/drawing/2014/main" id="{09B6B22C-D862-4F04-9605-7C90405B6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alpha val="60000"/>
              </a:schemeClr>
            </a:solidFill>
            <a:ln>
              <a:noFill/>
            </a:ln>
          </p:spPr>
        </p:sp>
        <p:sp>
          <p:nvSpPr>
            <p:cNvPr id="24" name="Freeform 5">
              <a:extLst>
                <a:ext uri="{FF2B5EF4-FFF2-40B4-BE49-F238E27FC236}">
                  <a16:creationId xmlns:a16="http://schemas.microsoft.com/office/drawing/2014/main" id="{4121850F-55FD-40D3-BC6D-13EDE35F32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alpha val="60000"/>
              </a:schemeClr>
            </a:solidFill>
            <a:ln>
              <a:noFill/>
            </a:ln>
          </p:spPr>
        </p:sp>
      </p:grpSp>
      <p:sp>
        <p:nvSpPr>
          <p:cNvPr id="26" name="Rounded Rectangle 7">
            <a:extLst>
              <a:ext uri="{FF2B5EF4-FFF2-40B4-BE49-F238E27FC236}">
                <a16:creationId xmlns:a16="http://schemas.microsoft.com/office/drawing/2014/main" id="{1CA269D9-F567-48FB-87B3-248F07EB1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ainting of a grass covered field&#10;&#10;Description automatically generated">
            <a:extLst>
              <a:ext uri="{FF2B5EF4-FFF2-40B4-BE49-F238E27FC236}">
                <a16:creationId xmlns:a16="http://schemas.microsoft.com/office/drawing/2014/main" id="{F2F01CE3-00CA-48F5-8822-F8646D73E3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9" r="13843" b="2"/>
          <a:stretch/>
        </p:blipFill>
        <p:spPr>
          <a:xfrm>
            <a:off x="5337548" y="670965"/>
            <a:ext cx="6189620" cy="5516602"/>
          </a:xfrm>
          <a:prstGeom prst="rect">
            <a:avLst/>
          </a:prstGeom>
        </p:spPr>
      </p:pic>
      <p:sp>
        <p:nvSpPr>
          <p:cNvPr id="28" name="Freeform 18">
            <a:extLst>
              <a:ext uri="{FF2B5EF4-FFF2-40B4-BE49-F238E27FC236}">
                <a16:creationId xmlns:a16="http://schemas.microsoft.com/office/drawing/2014/main" id="{4ABF56C1-919D-4B2B-AD18-A3B3897D7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ounded Rectangle 8">
            <a:extLst>
              <a:ext uri="{FF2B5EF4-FFF2-40B4-BE49-F238E27FC236}">
                <a16:creationId xmlns:a16="http://schemas.microsoft.com/office/drawing/2014/main" id="{2244DFF3-FC1D-4EBD-AEBD-1C5D32391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8308C-24C8-42F9-BA26-E52683B16EFA}"/>
              </a:ext>
            </a:extLst>
          </p:cNvPr>
          <p:cNvSpPr>
            <a:spLocks noGrp="1"/>
          </p:cNvSpPr>
          <p:nvPr>
            <p:ph type="title"/>
          </p:nvPr>
        </p:nvSpPr>
        <p:spPr>
          <a:xfrm>
            <a:off x="1068236" y="1023867"/>
            <a:ext cx="3793678" cy="3349641"/>
          </a:xfrm>
        </p:spPr>
        <p:txBody>
          <a:bodyPr vert="horz" lIns="91440" tIns="45720" rIns="91440" bIns="45720" rtlCol="0" anchor="t">
            <a:normAutofit/>
          </a:bodyPr>
          <a:lstStyle/>
          <a:p>
            <a:pPr>
              <a:lnSpc>
                <a:spcPct val="95000"/>
              </a:lnSpc>
            </a:pPr>
            <a:r>
              <a:rPr lang="en-US" sz="2700" b="1">
                <a:solidFill>
                  <a:schemeClr val="bg2"/>
                </a:solidFill>
              </a:rPr>
              <a:t>Ας φυτέψουμε μια ελπίδα»</a:t>
            </a:r>
            <a:r>
              <a:rPr lang="en-US" sz="2700">
                <a:solidFill>
                  <a:schemeClr val="bg2"/>
                </a:solidFill>
              </a:rPr>
              <a:t> από την Εκπαιδευτικό Γιώτα Βγιενοπούλου  και την Εκπαιδευτικό Ειδικής Αγωγής Χριστίνα Μελέτη.</a:t>
            </a:r>
            <a:br>
              <a:rPr lang="en-US" sz="2700">
                <a:solidFill>
                  <a:schemeClr val="bg2"/>
                </a:solidFill>
              </a:rPr>
            </a:br>
            <a:endParaRPr lang="en-US" sz="2700">
              <a:solidFill>
                <a:schemeClr val="bg2"/>
              </a:solidFill>
            </a:endParaRPr>
          </a:p>
        </p:txBody>
      </p:sp>
      <p:cxnSp>
        <p:nvCxnSpPr>
          <p:cNvPr id="32" name="Straight Connector 31">
            <a:extLst>
              <a:ext uri="{FF2B5EF4-FFF2-40B4-BE49-F238E27FC236}">
                <a16:creationId xmlns:a16="http://schemas.microsoft.com/office/drawing/2014/main" id="{7EC0199D-F2D3-4E40-999E-D0DB4ACA5B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040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65236-5653-45A4-AA18-5E8E5C2016AF}"/>
              </a:ext>
            </a:extLst>
          </p:cNvPr>
          <p:cNvSpPr>
            <a:spLocks noGrp="1"/>
          </p:cNvSpPr>
          <p:nvPr>
            <p:ph type="title"/>
          </p:nvPr>
        </p:nvSpPr>
        <p:spPr>
          <a:xfrm>
            <a:off x="3111910" y="568344"/>
            <a:ext cx="8592361" cy="5773461"/>
          </a:xfrm>
        </p:spPr>
        <p:txBody>
          <a:bodyPr>
            <a:normAutofit fontScale="90000"/>
          </a:bodyPr>
          <a:lstStyle/>
          <a:p>
            <a:r>
              <a:rPr lang="el-GR" sz="3100" dirty="0"/>
              <a:t>Το πρόγραμμα περιλαμβάνει τεχνικές Δραματικής Τέχνης στην Εκπαίδευση οργανωμένες σε ομαδικές δραστηριότητες. Βασικοί στόχοι είναι να δοθεί στους έγκλειστους η δυνατότητα χαλάρωσης και αποφόρτισης, αλλά ταυτόχρονα ενδυνάμωσης της αυτοεικόνας τους, καλλιέργειας του ομαδικού πνεύματος  και της αισιόδοξης στάσης για τη ζωή. Οι συμμετέχοντες ταξιδεύουν νοερά σε διαφορετικούς «τόπους», ελευθερώνουν τη φαντασία τους, αναπτύσσουν τη δημιουργικότητά τους, συνεργάζονται ώστε τελικά να φυτεύει  ο κάθένας την ελπίδα του που θα αρχίσει πια να μεγαλώνει (11/01/19).</a:t>
            </a:r>
            <a:br>
              <a:rPr lang="el-GR" dirty="0"/>
            </a:br>
            <a:endParaRPr lang="el-GR" dirty="0"/>
          </a:p>
        </p:txBody>
      </p:sp>
    </p:spTree>
    <p:extLst>
      <p:ext uri="{BB962C8B-B14F-4D97-AF65-F5344CB8AC3E}">
        <p14:creationId xmlns:p14="http://schemas.microsoft.com/office/powerpoint/2010/main" val="2078508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1736B5-79A1-483A-807C-5B895C780F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3023D89E-4A18-481D-AFC6-8A3CFFF5F4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4BD75724-4DD2-480A-8726-FB621A69A7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40CEC5A1-F04B-41E4-8C6F-F67F8D3113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9BEA560-2847-4370-BC15-A325A89ACC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029FFBCF-53E9-44C1-B368-91501730D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1378E932-CA08-4345-83F9-239A18D8A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A5094718-68B2-43EC-BD3C-887B772EEA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18B48236-BD86-49B8-917E-334BBED80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78554DE-0C53-4270-89D7-B93DC6B8D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sp>
        <p:nvSpPr>
          <p:cNvPr id="23" name="Rounded Rectangle 7">
            <a:extLst>
              <a:ext uri="{FF2B5EF4-FFF2-40B4-BE49-F238E27FC236}">
                <a16:creationId xmlns:a16="http://schemas.microsoft.com/office/drawing/2014/main" id="{46E2A556-D5EF-4FC4-8D0E-022F2B341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18">
            <a:extLst>
              <a:ext uri="{FF2B5EF4-FFF2-40B4-BE49-F238E27FC236}">
                <a16:creationId xmlns:a16="http://schemas.microsoft.com/office/drawing/2014/main" id="{23EB60B0-FBB6-4D42-9365-A323B797A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8">
            <a:extLst>
              <a:ext uri="{FF2B5EF4-FFF2-40B4-BE49-F238E27FC236}">
                <a16:creationId xmlns:a16="http://schemas.microsoft.com/office/drawing/2014/main" id="{51E8ED16-2632-4995-B610-00C5548D6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8037B8-C321-4F87-AC8A-B6C7B7293717}"/>
              </a:ext>
            </a:extLst>
          </p:cNvPr>
          <p:cNvSpPr>
            <a:spLocks noGrp="1"/>
          </p:cNvSpPr>
          <p:nvPr>
            <p:ph type="title"/>
          </p:nvPr>
        </p:nvSpPr>
        <p:spPr>
          <a:xfrm>
            <a:off x="1068236" y="1023867"/>
            <a:ext cx="3241382" cy="3349641"/>
          </a:xfrm>
        </p:spPr>
        <p:txBody>
          <a:bodyPr vert="horz" lIns="91440" tIns="45720" rIns="91440" bIns="45720" rtlCol="0" anchor="t">
            <a:normAutofit/>
          </a:bodyPr>
          <a:lstStyle/>
          <a:p>
            <a:pPr>
              <a:lnSpc>
                <a:spcPct val="95000"/>
              </a:lnSpc>
            </a:pPr>
            <a:r>
              <a:rPr lang="en-US" sz="2100" b="1"/>
              <a:t>«Ήτανε ένα μικρό καράβι…»</a:t>
            </a:r>
            <a:r>
              <a:rPr lang="en-US" sz="2100"/>
              <a:t> από την Εκπαιδευτικό – Σύμβουλο Πολιτισμού, Άννα Γούναρη και τη Φιλόλογο Ιωάννα Παλαιορούτη</a:t>
            </a:r>
            <a:br>
              <a:rPr lang="en-US" sz="2100"/>
            </a:br>
            <a:br>
              <a:rPr lang="en-US" sz="2100"/>
            </a:br>
            <a:endParaRPr lang="en-US" sz="2100"/>
          </a:p>
        </p:txBody>
      </p:sp>
      <p:cxnSp>
        <p:nvCxnSpPr>
          <p:cNvPr id="29" name="Straight Connector 28">
            <a:extLst>
              <a:ext uri="{FF2B5EF4-FFF2-40B4-BE49-F238E27FC236}">
                <a16:creationId xmlns:a16="http://schemas.microsoft.com/office/drawing/2014/main" id="{5D94F3A3-838D-44AC-BB65-EFC01D0A18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ound Same Side Corner Rectangle 16">
            <a:extLst>
              <a:ext uri="{FF2B5EF4-FFF2-40B4-BE49-F238E27FC236}">
                <a16:creationId xmlns:a16="http://schemas.microsoft.com/office/drawing/2014/main" id="{A7975192-733F-467A-A742-296AC1356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7665" y="-8283"/>
            <a:ext cx="5494196" cy="6897510"/>
          </a:xfrm>
          <a:prstGeom prst="round2SameRect">
            <a:avLst>
              <a:gd name="adj1" fmla="val 2412"/>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0">
            <a:extLst>
              <a:ext uri="{FF2B5EF4-FFF2-40B4-BE49-F238E27FC236}">
                <a16:creationId xmlns:a16="http://schemas.microsoft.com/office/drawing/2014/main" id="{97D1BB27-8803-49B5-A04E-9B6DF93A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820" y="693372"/>
            <a:ext cx="10856204" cy="5494195"/>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26">
            <a:extLst>
              <a:ext uri="{FF2B5EF4-FFF2-40B4-BE49-F238E27FC236}">
                <a16:creationId xmlns:a16="http://schemas.microsoft.com/office/drawing/2014/main" id="{83630201-372E-4402-B3DB-F71E2DAE1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823" y="1308487"/>
            <a:ext cx="5632801" cy="4285867"/>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clothing, indoor&#10;&#10;Description automatically generated">
            <a:extLst>
              <a:ext uri="{FF2B5EF4-FFF2-40B4-BE49-F238E27FC236}">
                <a16:creationId xmlns:a16="http://schemas.microsoft.com/office/drawing/2014/main" id="{DB499838-A32F-4CFC-A3BF-4BA52B2F8F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480" y="1653186"/>
            <a:ext cx="4813785" cy="3610339"/>
          </a:xfrm>
          <a:prstGeom prst="rect">
            <a:avLst/>
          </a:prstGeom>
        </p:spPr>
      </p:pic>
    </p:spTree>
    <p:extLst>
      <p:ext uri="{BB962C8B-B14F-4D97-AF65-F5344CB8AC3E}">
        <p14:creationId xmlns:p14="http://schemas.microsoft.com/office/powerpoint/2010/main" val="416474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253F-965B-47A7-BD94-B258D30BF11F}"/>
              </a:ext>
            </a:extLst>
          </p:cNvPr>
          <p:cNvSpPr>
            <a:spLocks noGrp="1"/>
          </p:cNvSpPr>
          <p:nvPr>
            <p:ph type="title"/>
          </p:nvPr>
        </p:nvSpPr>
        <p:spPr>
          <a:xfrm>
            <a:off x="3284063" y="435342"/>
            <a:ext cx="7854942" cy="5714468"/>
          </a:xfrm>
        </p:spPr>
        <p:txBody>
          <a:bodyPr>
            <a:noAutofit/>
          </a:bodyPr>
          <a:lstStyle/>
          <a:p>
            <a:r>
              <a:rPr lang="el-GR" sz="2800" dirty="0"/>
              <a:t>Το πρόγραμμα επιχειρεί ομαδική απόδραση από την καθημερινότητα με θεατρικές δραστηριότητες και παιχνίδια. Ταυτόχρονα προσπαθεί να ενισχύσει την επικοινωνία μεταξύ των εγκλείστων και να ενδυναμώσει την αυτό-εικόνα τους.</a:t>
            </a:r>
            <a:br>
              <a:rPr lang="el-GR" sz="2800" dirty="0"/>
            </a:br>
            <a:r>
              <a:rPr lang="el-GR" sz="2800" dirty="0"/>
              <a:t>Σαλπάρουμε με ένα χάρτινο καραβάκι στο παρελθόν,  προσπαθούμε να αναμοχλεύσουμε μνήμες και να μοιραστούμε τη χαρά της ξεγνοιασιάς από τα χρόνια της αθωότητας. Οι σκανταλιές και οι παιδικές ζαβολιές γίνονται εφαλτήριο για νέα παιχνίδια και πηγή αισιοδοξίας (14/1/19).</a:t>
            </a:r>
          </a:p>
        </p:txBody>
      </p:sp>
    </p:spTree>
    <p:extLst>
      <p:ext uri="{BB962C8B-B14F-4D97-AF65-F5344CB8AC3E}">
        <p14:creationId xmlns:p14="http://schemas.microsoft.com/office/powerpoint/2010/main" val="2335828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E1736B5-79A1-483A-807C-5B895C780F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2" name="Freeform 13">
              <a:extLst>
                <a:ext uri="{FF2B5EF4-FFF2-40B4-BE49-F238E27FC236}">
                  <a16:creationId xmlns:a16="http://schemas.microsoft.com/office/drawing/2014/main" id="{3023D89E-4A18-481D-AFC6-8A3CFFF5F4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3" name="Freeform 9">
              <a:extLst>
                <a:ext uri="{FF2B5EF4-FFF2-40B4-BE49-F238E27FC236}">
                  <a16:creationId xmlns:a16="http://schemas.microsoft.com/office/drawing/2014/main" id="{4BD75724-4DD2-480A-8726-FB621A69A7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4" name="Freeform 5">
              <a:extLst>
                <a:ext uri="{FF2B5EF4-FFF2-40B4-BE49-F238E27FC236}">
                  <a16:creationId xmlns:a16="http://schemas.microsoft.com/office/drawing/2014/main" id="{40CEC5A1-F04B-41E4-8C6F-F67F8D3113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6" name="Group 15">
            <a:extLst>
              <a:ext uri="{FF2B5EF4-FFF2-40B4-BE49-F238E27FC236}">
                <a16:creationId xmlns:a16="http://schemas.microsoft.com/office/drawing/2014/main" id="{09BEA560-2847-4370-BC15-A325A89ACC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7" name="Freeform 206">
              <a:extLst>
                <a:ext uri="{FF2B5EF4-FFF2-40B4-BE49-F238E27FC236}">
                  <a16:creationId xmlns:a16="http://schemas.microsoft.com/office/drawing/2014/main" id="{029FFBCF-53E9-44C1-B368-91501730D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8" name="Freeform 211">
              <a:extLst>
                <a:ext uri="{FF2B5EF4-FFF2-40B4-BE49-F238E27FC236}">
                  <a16:creationId xmlns:a16="http://schemas.microsoft.com/office/drawing/2014/main" id="{1378E932-CA08-4345-83F9-239A18D8A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9" name="Straight Connector 18">
              <a:extLst>
                <a:ext uri="{FF2B5EF4-FFF2-40B4-BE49-F238E27FC236}">
                  <a16:creationId xmlns:a16="http://schemas.microsoft.com/office/drawing/2014/main" id="{A5094718-68B2-43EC-BD3C-887B772EEA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18B48236-BD86-49B8-917E-334BBED80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B78554DE-0C53-4270-89D7-B93DC6B8D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sp>
        <p:nvSpPr>
          <p:cNvPr id="25" name="Rounded Rectangle 7">
            <a:extLst>
              <a:ext uri="{FF2B5EF4-FFF2-40B4-BE49-F238E27FC236}">
                <a16:creationId xmlns:a16="http://schemas.microsoft.com/office/drawing/2014/main" id="{46E2A556-D5EF-4FC4-8D0E-022F2B341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18">
            <a:extLst>
              <a:ext uri="{FF2B5EF4-FFF2-40B4-BE49-F238E27FC236}">
                <a16:creationId xmlns:a16="http://schemas.microsoft.com/office/drawing/2014/main" id="{23EB60B0-FBB6-4D42-9365-A323B797A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8">
            <a:extLst>
              <a:ext uri="{FF2B5EF4-FFF2-40B4-BE49-F238E27FC236}">
                <a16:creationId xmlns:a16="http://schemas.microsoft.com/office/drawing/2014/main" id="{51E8ED16-2632-4995-B610-00C5548D6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AA6CEE-B861-4394-B149-F9EC334E9524}"/>
              </a:ext>
            </a:extLst>
          </p:cNvPr>
          <p:cNvSpPr>
            <a:spLocks noGrp="1"/>
          </p:cNvSpPr>
          <p:nvPr>
            <p:ph type="title"/>
          </p:nvPr>
        </p:nvSpPr>
        <p:spPr>
          <a:xfrm>
            <a:off x="1068236" y="1023867"/>
            <a:ext cx="3241382" cy="3349641"/>
          </a:xfrm>
        </p:spPr>
        <p:txBody>
          <a:bodyPr vert="horz" lIns="91440" tIns="45720" rIns="91440" bIns="45720" rtlCol="0" anchor="t">
            <a:normAutofit/>
          </a:bodyPr>
          <a:lstStyle/>
          <a:p>
            <a:pPr>
              <a:lnSpc>
                <a:spcPct val="95000"/>
              </a:lnSpc>
            </a:pPr>
            <a:r>
              <a:rPr lang="en-US" sz="2100" b="1"/>
              <a:t>«Ταξίδι στη φωτεινή πλευρά της ζωής»,</a:t>
            </a:r>
            <a:r>
              <a:rPr lang="en-US" sz="2100"/>
              <a:t> από την Εκπαιδευτικό Έλενα Διαμαντοπούλου και την Εκπαιδευτικό Σίσσυ Κοντογεώργη</a:t>
            </a:r>
            <a:br>
              <a:rPr lang="en-US" sz="2100"/>
            </a:br>
            <a:br>
              <a:rPr lang="en-US" sz="2100"/>
            </a:br>
            <a:r>
              <a:rPr lang="en-US" sz="2100"/>
              <a:t>.</a:t>
            </a:r>
            <a:br>
              <a:rPr lang="en-US" sz="2100"/>
            </a:br>
            <a:endParaRPr lang="en-US" sz="2100"/>
          </a:p>
        </p:txBody>
      </p:sp>
      <p:cxnSp>
        <p:nvCxnSpPr>
          <p:cNvPr id="31" name="Straight Connector 30">
            <a:extLst>
              <a:ext uri="{FF2B5EF4-FFF2-40B4-BE49-F238E27FC236}">
                <a16:creationId xmlns:a16="http://schemas.microsoft.com/office/drawing/2014/main" id="{5D94F3A3-838D-44AC-BB65-EFC01D0A18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Round Same Side Corner Rectangle 16">
            <a:extLst>
              <a:ext uri="{FF2B5EF4-FFF2-40B4-BE49-F238E27FC236}">
                <a16:creationId xmlns:a16="http://schemas.microsoft.com/office/drawing/2014/main" id="{A7975192-733F-467A-A742-296AC1356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7665" y="-8283"/>
            <a:ext cx="5494196" cy="6897510"/>
          </a:xfrm>
          <a:prstGeom prst="round2SameRect">
            <a:avLst>
              <a:gd name="adj1" fmla="val 2412"/>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20">
            <a:extLst>
              <a:ext uri="{FF2B5EF4-FFF2-40B4-BE49-F238E27FC236}">
                <a16:creationId xmlns:a16="http://schemas.microsoft.com/office/drawing/2014/main" id="{97D1BB27-8803-49B5-A04E-9B6DF93A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820" y="693372"/>
            <a:ext cx="10856204" cy="5494195"/>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26">
            <a:extLst>
              <a:ext uri="{FF2B5EF4-FFF2-40B4-BE49-F238E27FC236}">
                <a16:creationId xmlns:a16="http://schemas.microsoft.com/office/drawing/2014/main" id="{83630201-372E-4402-B3DB-F71E2DAE1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823" y="1308487"/>
            <a:ext cx="5632801" cy="4285867"/>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people sitting in a chair in a room&#10;&#10;Description automatically generated">
            <a:extLst>
              <a:ext uri="{FF2B5EF4-FFF2-40B4-BE49-F238E27FC236}">
                <a16:creationId xmlns:a16="http://schemas.microsoft.com/office/drawing/2014/main" id="{4828C2E8-4846-4EC9-9E18-EF6CA33438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480" y="1653186"/>
            <a:ext cx="4813785" cy="3610339"/>
          </a:xfrm>
          <a:prstGeom prst="rect">
            <a:avLst/>
          </a:prstGeom>
        </p:spPr>
      </p:pic>
    </p:spTree>
    <p:extLst>
      <p:ext uri="{BB962C8B-B14F-4D97-AF65-F5344CB8AC3E}">
        <p14:creationId xmlns:p14="http://schemas.microsoft.com/office/powerpoint/2010/main" val="2022857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3C34-2410-4080-9B7B-8250EE26C1A6}"/>
              </a:ext>
            </a:extLst>
          </p:cNvPr>
          <p:cNvSpPr>
            <a:spLocks noGrp="1"/>
          </p:cNvSpPr>
          <p:nvPr>
            <p:ph type="title"/>
          </p:nvPr>
        </p:nvSpPr>
        <p:spPr>
          <a:xfrm>
            <a:off x="2094271" y="884903"/>
            <a:ext cx="9079057" cy="1701358"/>
          </a:xfrm>
        </p:spPr>
        <p:txBody>
          <a:bodyPr>
            <a:noAutofit/>
          </a:bodyPr>
          <a:lstStyle/>
          <a:p>
            <a:r>
              <a:rPr lang="el-GR" sz="2800" dirty="0"/>
              <a:t>Στο πρόγραμμα αυτό οι έγκλειστοι έχουν τη δυνατότητα μέσω των παιχνιδιών και των τεχνικών της Δραματικής Τέχνης στην Εκπαίδευση να καλλιεργήσουν δεξιότητές τους, να αναπτύξουν το πνεύμα της συνεργασίας, της ομαδικότητας και προ παντός την προσωπική τους έκφραση και δημιουργικότητα. Με τη φαντασία τους θα μεταφερθούν σε έναν όμορφο τόπο στη Λευκάδα όπου θα γνωρίσουν την αληθινή ιστορία μιας κοπέλας που κατάφερε να μετατρέψει το μειονέκτημά της σε πλεονέκτημα. Είναι στα αλήθεια δύσκολο να γίνει;  (21/1/19</a:t>
            </a:r>
          </a:p>
        </p:txBody>
      </p:sp>
    </p:spTree>
    <p:extLst>
      <p:ext uri="{BB962C8B-B14F-4D97-AF65-F5344CB8AC3E}">
        <p14:creationId xmlns:p14="http://schemas.microsoft.com/office/powerpoint/2010/main" val="2249934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9"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0"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1"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3" name="Group 12">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4"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5"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6" name="Straight Connector 15">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 name="Picture 2" descr="A picture containing floor, person, indoor, ground&#10;&#10;Description automatically generated">
            <a:extLst>
              <a:ext uri="{FF2B5EF4-FFF2-40B4-BE49-F238E27FC236}">
                <a16:creationId xmlns:a16="http://schemas.microsoft.com/office/drawing/2014/main" id="{E098B953-7E6E-4E2F-A308-609B5AFF4C28}"/>
              </a:ext>
            </a:extLst>
          </p:cNvPr>
          <p:cNvPicPr>
            <a:picLocks noChangeAspect="1"/>
          </p:cNvPicPr>
          <p:nvPr/>
        </p:nvPicPr>
        <p:blipFill rotWithShape="1">
          <a:blip r:embed="rId2" cstate="print"/>
          <a:srcRect l="9030" t="17538" b="44058"/>
          <a:stretch/>
        </p:blipFill>
        <p:spPr>
          <a:xfrm>
            <a:off x="-231" y="10"/>
            <a:ext cx="12192000" cy="6862703"/>
          </a:xfrm>
          <a:prstGeom prst="rect">
            <a:avLst/>
          </a:prstGeom>
        </p:spPr>
      </p:pic>
      <p:grpSp>
        <p:nvGrpSpPr>
          <p:cNvPr id="18" name="Group 17">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19"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0"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1" name="Straight Connector 20">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D08D7BC-9CB0-41B3-9355-999B87B54D3C}"/>
              </a:ext>
            </a:extLst>
          </p:cNvPr>
          <p:cNvSpPr>
            <a:spLocks noGrp="1"/>
          </p:cNvSpPr>
          <p:nvPr>
            <p:ph type="title"/>
          </p:nvPr>
        </p:nvSpPr>
        <p:spPr>
          <a:xfrm>
            <a:off x="7920752" y="1023867"/>
            <a:ext cx="3793678" cy="3349641"/>
          </a:xfrm>
        </p:spPr>
        <p:txBody>
          <a:bodyPr vert="horz" lIns="91440" tIns="45720" rIns="91440" bIns="45720" rtlCol="0" anchor="t">
            <a:normAutofit/>
          </a:bodyPr>
          <a:lstStyle/>
          <a:p>
            <a:pPr>
              <a:lnSpc>
                <a:spcPct val="95000"/>
              </a:lnSpc>
            </a:pPr>
            <a:r>
              <a:rPr lang="en-US" sz="2100" b="1">
                <a:solidFill>
                  <a:schemeClr val="bg2"/>
                </a:solidFill>
              </a:rPr>
              <a:t>«Ταξίδι στην Κίνα - μάθημα τσαγιού και καλλιγραφίας»,</a:t>
            </a:r>
            <a:r>
              <a:rPr lang="en-US" sz="2100">
                <a:solidFill>
                  <a:schemeClr val="bg2"/>
                </a:solidFill>
              </a:rPr>
              <a:t> από τον Κινέζο Μουσικό και Οικονομολόγο Miao Bin, τη  Νηπιαγωγό Γεωργία Παπαμακαρίου και την Εκπαιδευτικό - Ηθοποιό Φιλίππη Ρούβαλη</a:t>
            </a:r>
            <a:br>
              <a:rPr lang="en-US" sz="2100">
                <a:solidFill>
                  <a:schemeClr val="bg2"/>
                </a:solidFill>
              </a:rPr>
            </a:br>
            <a:endParaRPr lang="en-US" sz="2100">
              <a:solidFill>
                <a:schemeClr val="bg2"/>
              </a:solidFill>
            </a:endParaRPr>
          </a:p>
        </p:txBody>
      </p:sp>
    </p:spTree>
    <p:extLst>
      <p:ext uri="{BB962C8B-B14F-4D97-AF65-F5344CB8AC3E}">
        <p14:creationId xmlns:p14="http://schemas.microsoft.com/office/powerpoint/2010/main" val="7314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74AD-06D6-4E00-A8D8-BA3EED93FD67}"/>
              </a:ext>
            </a:extLst>
          </p:cNvPr>
          <p:cNvSpPr>
            <a:spLocks noGrp="1"/>
          </p:cNvSpPr>
          <p:nvPr>
            <p:ph type="title"/>
          </p:nvPr>
        </p:nvSpPr>
        <p:spPr>
          <a:xfrm>
            <a:off x="2555983" y="656836"/>
            <a:ext cx="8897565" cy="1560716"/>
          </a:xfrm>
        </p:spPr>
        <p:txBody>
          <a:bodyPr>
            <a:normAutofit fontScale="90000"/>
          </a:bodyPr>
          <a:lstStyle/>
          <a:p>
            <a:r>
              <a:rPr lang="el-GR" sz="3600" dirty="0"/>
              <a:t>Σε αυτό το πρόγραμμα δεν παραδίδονται μόνο «μαθήματα τσαγιού», αλλά οι έγκλειστοι έρχονται σε επαφή με τον ιδιαίτερο κινεζικό πολιτισμό μέσα από τις τεχνικές που προσφέρει η Δραματική Τέχνη στην Εκπαίδευση.</a:t>
            </a:r>
            <a:br>
              <a:rPr lang="el-GR" sz="3600" dirty="0"/>
            </a:br>
            <a:r>
              <a:rPr lang="el-GR" sz="3600" dirty="0"/>
              <a:t>Μυρίζουμε την Ανατολή…. Ακούμε μακρινές μελωδίες ….Δημιουργούμε εικόνες…. Σχεδιάζουμε αλλιώς. </a:t>
            </a:r>
            <a:br>
              <a:rPr lang="el-GR" sz="3600" dirty="0"/>
            </a:br>
            <a:r>
              <a:rPr lang="el-GR" sz="3600" dirty="0"/>
              <a:t>Η Κίνα τελικά δεν είναι και τόσο μακριά (25/1/19).</a:t>
            </a:r>
            <a:br>
              <a:rPr lang="el-GR" dirty="0"/>
            </a:br>
            <a:endParaRPr lang="el-GR" dirty="0"/>
          </a:p>
        </p:txBody>
      </p:sp>
    </p:spTree>
    <p:extLst>
      <p:ext uri="{BB962C8B-B14F-4D97-AF65-F5344CB8AC3E}">
        <p14:creationId xmlns:p14="http://schemas.microsoft.com/office/powerpoint/2010/main" val="1011038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7" name="Group 7">
            <a:extLst>
              <a:ext uri="{FF2B5EF4-FFF2-40B4-BE49-F238E27FC236}">
                <a16:creationId xmlns:a16="http://schemas.microsoft.com/office/drawing/2014/main" id="{69ABF1C9-58FE-4E07-937F-484F686BAE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9" name="Freeform 5">
              <a:extLst>
                <a:ext uri="{FF2B5EF4-FFF2-40B4-BE49-F238E27FC236}">
                  <a16:creationId xmlns:a16="http://schemas.microsoft.com/office/drawing/2014/main" id="{63ABA7F5-4A57-479E-AC09-B3A50E8ADCF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0" name="Freeform 15">
              <a:extLst>
                <a:ext uri="{FF2B5EF4-FFF2-40B4-BE49-F238E27FC236}">
                  <a16:creationId xmlns:a16="http://schemas.microsoft.com/office/drawing/2014/main" id="{DBDB4F70-C1B2-45BD-BD47-E667FD7AE6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19" name="Rectangle 11">
            <a:extLst>
              <a:ext uri="{FF2B5EF4-FFF2-40B4-BE49-F238E27FC236}">
                <a16:creationId xmlns:a16="http://schemas.microsoft.com/office/drawing/2014/main" id="{841BDFC4-8A74-44A2-8025-4C41AB17C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6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D8BEE61E-6247-41C8-B933-FDDC329C6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999" y="643467"/>
            <a:ext cx="7488599" cy="5571066"/>
          </a:xfrm>
          <a:prstGeom prst="roundRect">
            <a:avLst>
              <a:gd name="adj" fmla="val 2462"/>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765E259-66B3-46D9-9641-21BA3A42F4E9}"/>
              </a:ext>
            </a:extLst>
          </p:cNvPr>
          <p:cNvPicPr>
            <a:picLocks noChangeAspect="1"/>
          </p:cNvPicPr>
          <p:nvPr/>
        </p:nvPicPr>
        <p:blipFill>
          <a:blip r:embed="rId2"/>
          <a:stretch>
            <a:fillRect/>
          </a:stretch>
        </p:blipFill>
        <p:spPr>
          <a:xfrm>
            <a:off x="2398714" y="723328"/>
            <a:ext cx="3877103" cy="5169471"/>
          </a:xfrm>
          <a:prstGeom prst="rect">
            <a:avLst/>
          </a:prstGeom>
        </p:spPr>
      </p:pic>
      <p:sp>
        <p:nvSpPr>
          <p:cNvPr id="16" name="Freeform 15">
            <a:extLst>
              <a:ext uri="{FF2B5EF4-FFF2-40B4-BE49-F238E27FC236}">
                <a16:creationId xmlns:a16="http://schemas.microsoft.com/office/drawing/2014/main" id="{C253ACAD-263B-4888-9331-71C3DEE6D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18" name="Slide Number Placeholder 4">
            <a:extLst>
              <a:ext uri="{FF2B5EF4-FFF2-40B4-BE49-F238E27FC236}">
                <a16:creationId xmlns:a16="http://schemas.microsoft.com/office/drawing/2014/main" id="{60CB4507-4E29-4162-9DEA-38B5AC553B7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9923" y="723328"/>
            <a:ext cx="1884348" cy="604269"/>
          </a:xfrm>
          <a:prstGeom prst="rect">
            <a:avLst/>
          </a:prstGeom>
        </p:spPr>
        <p:txBody>
          <a:bodyPr vert="horz" lIns="91440" tIns="45720" rIns="91440" bIns="45720" rtlCol="0" anchor="b"/>
          <a:lstStyle>
            <a:defPPr>
              <a:defRPr lang="en-US"/>
            </a:defPPr>
            <a:lvl1pPr marL="0" algn="r" defTabSz="457200" rtl="0" eaLnBrk="1" latinLnBrk="0" hangingPunct="1">
              <a:defRPr sz="4400" kern="1200" baseline="0">
                <a:solidFill>
                  <a:schemeClr val="tx2">
                    <a:lumMod val="75000"/>
                    <a:lumOff val="2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3E59737B-AF67-42EE-B20D-05656D79239C}" type="slidenum">
              <a:rPr lang="en-US" smtClean="0"/>
              <a:pPr>
                <a:spcAft>
                  <a:spcPts val="600"/>
                </a:spcAft>
              </a:pPr>
              <a:t>7</a:t>
            </a:fld>
            <a:endParaRPr lang="en-US" dirty="0"/>
          </a:p>
        </p:txBody>
      </p:sp>
    </p:spTree>
    <p:extLst>
      <p:ext uri="{BB962C8B-B14F-4D97-AF65-F5344CB8AC3E}">
        <p14:creationId xmlns:p14="http://schemas.microsoft.com/office/powerpoint/2010/main" val="673173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3" name="Group 7">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9"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0"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1"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34" name="Group 12">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4"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5"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6" name="Straight Connector 15">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 name="Picture 2" descr="A group of people in a room&#10;&#10;Description automatically generated">
            <a:extLst>
              <a:ext uri="{FF2B5EF4-FFF2-40B4-BE49-F238E27FC236}">
                <a16:creationId xmlns:a16="http://schemas.microsoft.com/office/drawing/2014/main" id="{A765E65D-147A-48AC-9D91-FD42932D9000}"/>
              </a:ext>
            </a:extLst>
          </p:cNvPr>
          <p:cNvPicPr>
            <a:picLocks noChangeAspect="1"/>
          </p:cNvPicPr>
          <p:nvPr/>
        </p:nvPicPr>
        <p:blipFill rotWithShape="1">
          <a:blip r:embed="rId2" cstate="print"/>
          <a:srcRect l="9091" t="30513" b="1258"/>
          <a:stretch/>
        </p:blipFill>
        <p:spPr>
          <a:xfrm>
            <a:off x="-231" y="10"/>
            <a:ext cx="12192000" cy="6862703"/>
          </a:xfrm>
          <a:prstGeom prst="rect">
            <a:avLst/>
          </a:prstGeom>
        </p:spPr>
      </p:pic>
      <p:grpSp>
        <p:nvGrpSpPr>
          <p:cNvPr id="35" name="Group 17">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19"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36"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1" name="Straight Connector 20">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985BCF7-25E8-47EE-9C84-819604CB0783}"/>
              </a:ext>
            </a:extLst>
          </p:cNvPr>
          <p:cNvSpPr>
            <a:spLocks noGrp="1"/>
          </p:cNvSpPr>
          <p:nvPr>
            <p:ph type="title"/>
          </p:nvPr>
        </p:nvSpPr>
        <p:spPr>
          <a:xfrm>
            <a:off x="7920752" y="1023867"/>
            <a:ext cx="3793678" cy="3349641"/>
          </a:xfrm>
        </p:spPr>
        <p:txBody>
          <a:bodyPr vert="horz" lIns="91440" tIns="45720" rIns="91440" bIns="45720" rtlCol="0" anchor="t">
            <a:normAutofit/>
          </a:bodyPr>
          <a:lstStyle/>
          <a:p>
            <a:pPr>
              <a:lnSpc>
                <a:spcPct val="95000"/>
              </a:lnSpc>
            </a:pPr>
            <a:r>
              <a:rPr lang="en-US" sz="3000" b="1">
                <a:solidFill>
                  <a:schemeClr val="bg2"/>
                </a:solidFill>
              </a:rPr>
              <a:t>«Ετοιμάζουμε ταξίδι»</a:t>
            </a:r>
            <a:r>
              <a:rPr lang="en-US" sz="3000">
                <a:solidFill>
                  <a:schemeClr val="bg2"/>
                </a:solidFill>
              </a:rPr>
              <a:t> από τη Φιλόλογο Ματθαία Μητσοπέτρου, και τη Φυσικό Ιφιγένεια Παπαπαναγιώτου </a:t>
            </a:r>
            <a:br>
              <a:rPr lang="en-US" sz="3000">
                <a:solidFill>
                  <a:schemeClr val="bg2"/>
                </a:solidFill>
              </a:rPr>
            </a:br>
            <a:endParaRPr lang="en-US" sz="3000">
              <a:solidFill>
                <a:schemeClr val="bg2"/>
              </a:solidFill>
            </a:endParaRPr>
          </a:p>
        </p:txBody>
      </p:sp>
    </p:spTree>
    <p:extLst>
      <p:ext uri="{BB962C8B-B14F-4D97-AF65-F5344CB8AC3E}">
        <p14:creationId xmlns:p14="http://schemas.microsoft.com/office/powerpoint/2010/main" val="457689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C20E-84B2-41F8-BF8B-501C1E5F3C12}"/>
              </a:ext>
            </a:extLst>
          </p:cNvPr>
          <p:cNvSpPr>
            <a:spLocks noGrp="1"/>
          </p:cNvSpPr>
          <p:nvPr>
            <p:ph type="title"/>
          </p:nvPr>
        </p:nvSpPr>
        <p:spPr>
          <a:xfrm>
            <a:off x="1297859" y="707923"/>
            <a:ext cx="10722076" cy="5338916"/>
          </a:xfrm>
        </p:spPr>
        <p:txBody>
          <a:bodyPr vert="horz" lIns="91440" tIns="45720" rIns="91440" bIns="45720" rtlCol="0" anchor="ctr">
            <a:noAutofit/>
          </a:bodyPr>
          <a:lstStyle/>
          <a:p>
            <a:pPr algn="ctr">
              <a:lnSpc>
                <a:spcPct val="95000"/>
              </a:lnSpc>
            </a:pPr>
            <a:r>
              <a:rPr lang="en-US" b="1" dirty="0"/>
              <a:t>         ΤΑΚΤΙΚΑ ΕΒΔΟΜΑΔΙΑΙΑ ΜΑΘΗΜΑΤΑ</a:t>
            </a:r>
            <a:r>
              <a:rPr lang="en-US" dirty="0"/>
              <a:t>:</a:t>
            </a:r>
            <a:br>
              <a:rPr lang="en-US" dirty="0"/>
            </a:br>
            <a:endParaRPr lang="en-US" dirty="0"/>
          </a:p>
        </p:txBody>
      </p:sp>
    </p:spTree>
    <p:extLst>
      <p:ext uri="{BB962C8B-B14F-4D97-AF65-F5344CB8AC3E}">
        <p14:creationId xmlns:p14="http://schemas.microsoft.com/office/powerpoint/2010/main" val="226642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34C8C-B97C-4A4E-8E7A-E035A7F32BAB}"/>
              </a:ext>
            </a:extLst>
          </p:cNvPr>
          <p:cNvPicPr>
            <a:picLocks noChangeAspect="1"/>
          </p:cNvPicPr>
          <p:nvPr/>
        </p:nvPicPr>
        <p:blipFill>
          <a:blip r:embed="rId2" cstate="print"/>
          <a:stretch>
            <a:fillRect/>
          </a:stretch>
        </p:blipFill>
        <p:spPr>
          <a:xfrm>
            <a:off x="3192906" y="972051"/>
            <a:ext cx="8433928" cy="4098542"/>
          </a:xfrm>
          <a:prstGeom prst="rect">
            <a:avLst/>
          </a:prstGeom>
        </p:spPr>
      </p:pic>
    </p:spTree>
    <p:extLst>
      <p:ext uri="{BB962C8B-B14F-4D97-AF65-F5344CB8AC3E}">
        <p14:creationId xmlns:p14="http://schemas.microsoft.com/office/powerpoint/2010/main" val="316276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1736B5-79A1-483A-807C-5B895C780F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3023D89E-4A18-481D-AFC6-8A3CFFF5F4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4BD75724-4DD2-480A-8726-FB621A69A7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40CEC5A1-F04B-41E4-8C6F-F67F8D3113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9BEA560-2847-4370-BC15-A325A89ACC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029FFBCF-53E9-44C1-B368-91501730D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1378E932-CA08-4345-83F9-239A18D8A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A5094718-68B2-43EC-BD3C-887B772EEA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18B48236-BD86-49B8-917E-334BBED80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B78554DE-0C53-4270-89D7-B93DC6B8D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sp>
        <p:nvSpPr>
          <p:cNvPr id="23" name="Rounded Rectangle 7">
            <a:extLst>
              <a:ext uri="{FF2B5EF4-FFF2-40B4-BE49-F238E27FC236}">
                <a16:creationId xmlns:a16="http://schemas.microsoft.com/office/drawing/2014/main" id="{46E2A556-D5EF-4FC4-8D0E-022F2B341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18">
            <a:extLst>
              <a:ext uri="{FF2B5EF4-FFF2-40B4-BE49-F238E27FC236}">
                <a16:creationId xmlns:a16="http://schemas.microsoft.com/office/drawing/2014/main" id="{23EB60B0-FBB6-4D42-9365-A323B797A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8">
            <a:extLst>
              <a:ext uri="{FF2B5EF4-FFF2-40B4-BE49-F238E27FC236}">
                <a16:creationId xmlns:a16="http://schemas.microsoft.com/office/drawing/2014/main" id="{51E8ED16-2632-4995-B610-00C5548D6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A48463-6323-4A6C-8022-1B711BBCA2EA}"/>
              </a:ext>
            </a:extLst>
          </p:cNvPr>
          <p:cNvSpPr>
            <a:spLocks noGrp="1"/>
          </p:cNvSpPr>
          <p:nvPr>
            <p:ph type="title"/>
          </p:nvPr>
        </p:nvSpPr>
        <p:spPr>
          <a:xfrm>
            <a:off x="1068236" y="1023867"/>
            <a:ext cx="3241382" cy="3349641"/>
          </a:xfrm>
        </p:spPr>
        <p:txBody>
          <a:bodyPr vert="horz" lIns="91440" tIns="45720" rIns="91440" bIns="45720" rtlCol="0" anchor="t">
            <a:normAutofit/>
          </a:bodyPr>
          <a:lstStyle/>
          <a:p>
            <a:pPr>
              <a:lnSpc>
                <a:spcPct val="95000"/>
              </a:lnSpc>
            </a:pPr>
            <a:r>
              <a:rPr lang="en-US" sz="2700" b="1"/>
              <a:t>«Όταν έδυε ο ήλιος, φύτρωσαν χρώματα (Ν. Βρεττάκος)»,</a:t>
            </a:r>
            <a:r>
              <a:rPr lang="en-US" sz="2700"/>
              <a:t> από Βενετία Δεληγιαννίδη και Αιμιλία Γιαννακοπούλου </a:t>
            </a:r>
          </a:p>
        </p:txBody>
      </p:sp>
      <p:cxnSp>
        <p:nvCxnSpPr>
          <p:cNvPr id="29" name="Straight Connector 28">
            <a:extLst>
              <a:ext uri="{FF2B5EF4-FFF2-40B4-BE49-F238E27FC236}">
                <a16:creationId xmlns:a16="http://schemas.microsoft.com/office/drawing/2014/main" id="{5D94F3A3-838D-44AC-BB65-EFC01D0A18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ound Same Side Corner Rectangle 16">
            <a:extLst>
              <a:ext uri="{FF2B5EF4-FFF2-40B4-BE49-F238E27FC236}">
                <a16:creationId xmlns:a16="http://schemas.microsoft.com/office/drawing/2014/main" id="{A7975192-733F-467A-A742-296AC1356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7665" y="-8283"/>
            <a:ext cx="5494196" cy="6897510"/>
          </a:xfrm>
          <a:prstGeom prst="round2SameRect">
            <a:avLst>
              <a:gd name="adj1" fmla="val 2412"/>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0">
            <a:extLst>
              <a:ext uri="{FF2B5EF4-FFF2-40B4-BE49-F238E27FC236}">
                <a16:creationId xmlns:a16="http://schemas.microsoft.com/office/drawing/2014/main" id="{97D1BB27-8803-49B5-A04E-9B6DF93A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820" y="693372"/>
            <a:ext cx="10856204" cy="5494195"/>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26">
            <a:extLst>
              <a:ext uri="{FF2B5EF4-FFF2-40B4-BE49-F238E27FC236}">
                <a16:creationId xmlns:a16="http://schemas.microsoft.com/office/drawing/2014/main" id="{83630201-372E-4402-B3DB-F71E2DAE1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823" y="1308487"/>
            <a:ext cx="5632801" cy="4285867"/>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dog&#10;&#10;Description automatically generated">
            <a:extLst>
              <a:ext uri="{FF2B5EF4-FFF2-40B4-BE49-F238E27FC236}">
                <a16:creationId xmlns:a16="http://schemas.microsoft.com/office/drawing/2014/main" id="{92FA9DBC-8445-42F2-9B05-A5E893AEEF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480" y="1653186"/>
            <a:ext cx="4813785" cy="3610339"/>
          </a:xfrm>
          <a:prstGeom prst="rect">
            <a:avLst/>
          </a:prstGeom>
        </p:spPr>
      </p:pic>
    </p:spTree>
    <p:extLst>
      <p:ext uri="{BB962C8B-B14F-4D97-AF65-F5344CB8AC3E}">
        <p14:creationId xmlns:p14="http://schemas.microsoft.com/office/powerpoint/2010/main" val="2261482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DEE9-C3C1-4A08-A324-CA92AF2FD17A}"/>
              </a:ext>
            </a:extLst>
          </p:cNvPr>
          <p:cNvSpPr>
            <a:spLocks noGrp="1"/>
          </p:cNvSpPr>
          <p:nvPr>
            <p:ph type="title"/>
          </p:nvPr>
        </p:nvSpPr>
        <p:spPr/>
        <p:txBody>
          <a:bodyPr>
            <a:normAutofit fontScale="90000"/>
          </a:bodyPr>
          <a:lstStyle/>
          <a:p>
            <a:pPr lvl="0"/>
            <a:r>
              <a:rPr lang="el-GR" sz="3600" dirty="0"/>
              <a:t>Μια ζωή ασπρόμαυρη μπορεί να γίνει χρωματιστή; Τι συμβαίνει όταν μια παρέα από καταπιεσμένα χρώματα έχουν διαφύγει από ένα εργαστήρι εικαστικών για να ταξιδέψουν προς τη δική τους «εύφορη κοιλάδα»; Εκεί θα δώσουν χρώμα στα αρχαία αγάλματα, στα όνειρα και στην καθημερινότητα. </a:t>
            </a:r>
            <a:br>
              <a:rPr lang="el-GR" sz="3600" dirty="0"/>
            </a:br>
            <a:r>
              <a:rPr lang="el-GR" sz="3600" dirty="0"/>
              <a:t>Στο πρόγραμμα αυτό θα διερευνηθεί  πώς και γιατί «όταν έδυε ο ήλιος , φύτρωσαν χρώματα», οι έγκλειστοι απολαμβάνουν παίζοντας διάφορους ρόλους και μαθαίνουν για το χρώμα στα αρχαία γλυπτά (30/1/10).</a:t>
            </a:r>
            <a:br>
              <a:rPr lang="el-GR" dirty="0"/>
            </a:br>
            <a:endParaRPr lang="el-GR" dirty="0"/>
          </a:p>
        </p:txBody>
      </p:sp>
    </p:spTree>
    <p:extLst>
      <p:ext uri="{BB962C8B-B14F-4D97-AF65-F5344CB8AC3E}">
        <p14:creationId xmlns:p14="http://schemas.microsoft.com/office/powerpoint/2010/main" val="2172914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 name="Picture 3" descr="A group of people in a room&#10;&#10;Description automatically generated">
            <a:extLst>
              <a:ext uri="{FF2B5EF4-FFF2-40B4-BE49-F238E27FC236}">
                <a16:creationId xmlns:a16="http://schemas.microsoft.com/office/drawing/2014/main" id="{AA30528B-D1D7-4E01-9765-01B57DCC75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91" t="22257" b="9515"/>
          <a:stretch/>
        </p:blipFill>
        <p:spPr>
          <a:xfrm>
            <a:off x="-231" y="10"/>
            <a:ext cx="12192000" cy="6862703"/>
          </a:xfrm>
          <a:prstGeom prst="rect">
            <a:avLst/>
          </a:prstGeom>
        </p:spPr>
      </p:pic>
      <p:grpSp>
        <p:nvGrpSpPr>
          <p:cNvPr id="19" name="Group 18">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20"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1"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2" name="Straight Connector 21">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ED0BE35-FA4F-4DDC-9EC7-F320CF4C9F5E}"/>
              </a:ext>
            </a:extLst>
          </p:cNvPr>
          <p:cNvSpPr>
            <a:spLocks noGrp="1"/>
          </p:cNvSpPr>
          <p:nvPr>
            <p:ph type="title"/>
          </p:nvPr>
        </p:nvSpPr>
        <p:spPr>
          <a:xfrm>
            <a:off x="7920752" y="1023867"/>
            <a:ext cx="3793678" cy="3349641"/>
          </a:xfrm>
        </p:spPr>
        <p:txBody>
          <a:bodyPr vert="horz" lIns="91440" tIns="45720" rIns="91440" bIns="45720" rtlCol="0" anchor="t">
            <a:normAutofit/>
          </a:bodyPr>
          <a:lstStyle/>
          <a:p>
            <a:pPr>
              <a:lnSpc>
                <a:spcPct val="95000"/>
              </a:lnSpc>
            </a:pPr>
            <a:r>
              <a:rPr lang="en-US" sz="2100" b="1">
                <a:solidFill>
                  <a:schemeClr val="bg2"/>
                </a:solidFill>
              </a:rPr>
              <a:t>«Από την ιδέα στην επιχειρηματικότητα»,</a:t>
            </a:r>
            <a:r>
              <a:rPr lang="en-US" sz="2100">
                <a:solidFill>
                  <a:schemeClr val="bg2"/>
                </a:solidFill>
              </a:rPr>
              <a:t> από την Μάρκετερ – Εκπαιδευτικό Κωνσταντία Γραμματικοπούλου και την Εκπαιδευτικό Αγγλικής Φιλολογίας- Ηθοποιό Ελίζα Κουράκη (7/2/19).</a:t>
            </a:r>
            <a:br>
              <a:rPr lang="en-US" sz="2100">
                <a:solidFill>
                  <a:schemeClr val="bg2"/>
                </a:solidFill>
              </a:rPr>
            </a:br>
            <a:endParaRPr lang="en-US" sz="2100">
              <a:solidFill>
                <a:schemeClr val="bg2"/>
              </a:solidFill>
            </a:endParaRPr>
          </a:p>
        </p:txBody>
      </p:sp>
    </p:spTree>
    <p:extLst>
      <p:ext uri="{BB962C8B-B14F-4D97-AF65-F5344CB8AC3E}">
        <p14:creationId xmlns:p14="http://schemas.microsoft.com/office/powerpoint/2010/main" val="320588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749B-BCE5-4946-9E52-2947D4F7C6A5}"/>
              </a:ext>
            </a:extLst>
          </p:cNvPr>
          <p:cNvSpPr>
            <a:spLocks noGrp="1"/>
          </p:cNvSpPr>
          <p:nvPr>
            <p:ph type="title"/>
          </p:nvPr>
        </p:nvSpPr>
        <p:spPr>
          <a:xfrm>
            <a:off x="2536724" y="568345"/>
            <a:ext cx="9167548" cy="5478494"/>
          </a:xfrm>
        </p:spPr>
        <p:txBody>
          <a:bodyPr>
            <a:normAutofit fontScale="90000"/>
          </a:bodyPr>
          <a:lstStyle/>
          <a:p>
            <a:r>
              <a:rPr lang="el-GR" sz="2700" dirty="0"/>
              <a:t>Βασικός στόχος του προγράμματος είναι οι έγκλειστοι του ΚΚ Ναυπλίου μέσα από ένα επιχειρηματικό ταξίδι γνώσεων να αποκτήσουν δεξιότητες, να μάθουν να αναγνωρίζουν ευκαιρίες της αγοράς, να αναλαμβάνουν δημιουργικά ρίσκα και να επιχειρούν. Μέσω βιωματικών δράσεων και τεχνικών της Δραματικής Τέχνης στην Εκπαίδευση θα ενθαρρυνθούν  στην έρευνα του επαγγελματικού χώρου, στην επικοινωνία με επαγγελματίες και πρόσωπα της αγοράς, στο σχεδιασμό του δικού τους επιχειρηματικού πλάνου, αλλά και στην αναγνώριση της προσωπικής δύναμης. Τέλος θα μάθουν κάποιες αρχές για επαγγελματικές στάσεις, για  πηγές και δυνατότητες στον επαγγελματικό χώρο και για κοινωφελείς συνεργασίες (7/02/19).</a:t>
            </a:r>
            <a:br>
              <a:rPr lang="el-GR" dirty="0"/>
            </a:br>
            <a:endParaRPr lang="el-GR" dirty="0"/>
          </a:p>
        </p:txBody>
      </p:sp>
    </p:spTree>
    <p:extLst>
      <p:ext uri="{BB962C8B-B14F-4D97-AF65-F5344CB8AC3E}">
        <p14:creationId xmlns:p14="http://schemas.microsoft.com/office/powerpoint/2010/main" val="2597854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1736B5-79A1-483A-807C-5B895C780F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3023D89E-4A18-481D-AFC6-8A3CFFF5F4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4BD75724-4DD2-480A-8726-FB621A69A7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40CEC5A1-F04B-41E4-8C6F-F67F8D3113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9BEA560-2847-4370-BC15-A325A89ACC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029FFBCF-53E9-44C1-B368-91501730D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1378E932-CA08-4345-83F9-239A18D8A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A5094718-68B2-43EC-BD3C-887B772EEA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18B48236-BD86-49B8-917E-334BBED80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id="{B78554DE-0C53-4270-89D7-B93DC6B8D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sp>
        <p:nvSpPr>
          <p:cNvPr id="23" name="Rounded Rectangle 7">
            <a:extLst>
              <a:ext uri="{FF2B5EF4-FFF2-40B4-BE49-F238E27FC236}">
                <a16:creationId xmlns:a16="http://schemas.microsoft.com/office/drawing/2014/main" id="{46E2A556-D5EF-4FC4-8D0E-022F2B341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784" y="467784"/>
            <a:ext cx="11260976" cy="5922963"/>
          </a:xfrm>
          <a:prstGeom prst="roundRect">
            <a:avLst>
              <a:gd name="adj" fmla="val 522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18">
            <a:extLst>
              <a:ext uri="{FF2B5EF4-FFF2-40B4-BE49-F238E27FC236}">
                <a16:creationId xmlns:a16="http://schemas.microsoft.com/office/drawing/2014/main" id="{23EB60B0-FBB6-4D42-9365-A323B797A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ounded Rectangle 8">
            <a:extLst>
              <a:ext uri="{FF2B5EF4-FFF2-40B4-BE49-F238E27FC236}">
                <a16:creationId xmlns:a16="http://schemas.microsoft.com/office/drawing/2014/main" id="{51E8ED16-2632-4995-B610-00C5548D6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8EBF26-1A6D-4C47-9CA1-12B4EDDF95C5}"/>
              </a:ext>
            </a:extLst>
          </p:cNvPr>
          <p:cNvSpPr>
            <a:spLocks noGrp="1"/>
          </p:cNvSpPr>
          <p:nvPr>
            <p:ph type="title"/>
          </p:nvPr>
        </p:nvSpPr>
        <p:spPr>
          <a:xfrm>
            <a:off x="1068236" y="1023867"/>
            <a:ext cx="3241382" cy="3349641"/>
          </a:xfrm>
        </p:spPr>
        <p:txBody>
          <a:bodyPr vert="horz" lIns="91440" tIns="45720" rIns="91440" bIns="45720" rtlCol="0" anchor="t">
            <a:normAutofit/>
          </a:bodyPr>
          <a:lstStyle/>
          <a:p>
            <a:pPr>
              <a:lnSpc>
                <a:spcPct val="95000"/>
              </a:lnSpc>
            </a:pPr>
            <a:r>
              <a:rPr lang="en-US" sz="2400" b="1"/>
              <a:t>«Κλιματιστικό, η εφεύρεση της απελευθέρωσης της θερμότητας»,</a:t>
            </a:r>
            <a:r>
              <a:rPr lang="en-US" sz="2400"/>
              <a:t> από την καθηγήτρια Ελένη Γρίβα και βοηθό την Σίσσυ Κοντογεώργη. </a:t>
            </a:r>
            <a:br>
              <a:rPr lang="en-US" sz="2400"/>
            </a:br>
            <a:endParaRPr lang="en-US" sz="2400"/>
          </a:p>
        </p:txBody>
      </p:sp>
      <p:cxnSp>
        <p:nvCxnSpPr>
          <p:cNvPr id="29" name="Straight Connector 28">
            <a:extLst>
              <a:ext uri="{FF2B5EF4-FFF2-40B4-BE49-F238E27FC236}">
                <a16:creationId xmlns:a16="http://schemas.microsoft.com/office/drawing/2014/main" id="{5D94F3A3-838D-44AC-BB65-EFC01D0A18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ound Same Side Corner Rectangle 16">
            <a:extLst>
              <a:ext uri="{FF2B5EF4-FFF2-40B4-BE49-F238E27FC236}">
                <a16:creationId xmlns:a16="http://schemas.microsoft.com/office/drawing/2014/main" id="{A7975192-733F-467A-A742-296AC1356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37665" y="-8283"/>
            <a:ext cx="5494196" cy="6897510"/>
          </a:xfrm>
          <a:prstGeom prst="round2SameRect">
            <a:avLst>
              <a:gd name="adj1" fmla="val 2412"/>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20">
            <a:extLst>
              <a:ext uri="{FF2B5EF4-FFF2-40B4-BE49-F238E27FC236}">
                <a16:creationId xmlns:a16="http://schemas.microsoft.com/office/drawing/2014/main" id="{97D1BB27-8803-49B5-A04E-9B6DF93A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820" y="693372"/>
            <a:ext cx="10856204" cy="5494195"/>
          </a:xfrm>
          <a:prstGeom prst="roundRect">
            <a:avLst>
              <a:gd name="adj" fmla="val 24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26">
            <a:extLst>
              <a:ext uri="{FF2B5EF4-FFF2-40B4-BE49-F238E27FC236}">
                <a16:creationId xmlns:a16="http://schemas.microsoft.com/office/drawing/2014/main" id="{83630201-372E-4402-B3DB-F71E2DAE1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823" y="1308487"/>
            <a:ext cx="5632801" cy="4285867"/>
          </a:xfrm>
          <a:prstGeom prst="roundRect">
            <a:avLst>
              <a:gd name="adj" fmla="val 2462"/>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 sitting at a table&#10;&#10;Description automatically generated">
            <a:extLst>
              <a:ext uri="{FF2B5EF4-FFF2-40B4-BE49-F238E27FC236}">
                <a16:creationId xmlns:a16="http://schemas.microsoft.com/office/drawing/2014/main" id="{5D9A7441-E99F-4FD3-9492-3FDDE1413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5480" y="1653186"/>
            <a:ext cx="4813785" cy="3610339"/>
          </a:xfrm>
          <a:prstGeom prst="rect">
            <a:avLst/>
          </a:prstGeom>
        </p:spPr>
      </p:pic>
    </p:spTree>
    <p:extLst>
      <p:ext uri="{BB962C8B-B14F-4D97-AF65-F5344CB8AC3E}">
        <p14:creationId xmlns:p14="http://schemas.microsoft.com/office/powerpoint/2010/main" val="444535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05AB-6DDE-426A-869C-C1D57CDDA510}"/>
              </a:ext>
            </a:extLst>
          </p:cNvPr>
          <p:cNvSpPr>
            <a:spLocks noGrp="1"/>
          </p:cNvSpPr>
          <p:nvPr>
            <p:ph type="title"/>
          </p:nvPr>
        </p:nvSpPr>
        <p:spPr/>
        <p:txBody>
          <a:bodyPr>
            <a:noAutofit/>
          </a:bodyPr>
          <a:lstStyle/>
          <a:p>
            <a:r>
              <a:rPr lang="el-GR" sz="2800" dirty="0"/>
              <a:t>Το κλιματιστικό δημιουργήθηκε από τον Κάριερ με σκοπό να απελευθερώσει τη θερμότητα που είναι εγκλωβισμένη έξω στο περιβάλλον και πέτυχε το σκοπό του μέσω μιας κοπιαστικής πορείας (πιέσεις, αλλαγές) ενός μέσου, του «ψυκτικού μέσου». Στο πρόγραμμα αυτό οι συμμετέχοντες διεισδύουν στα παιχνίδια του μυαλού του Κάριερ προκειμένου να ανακαλύψουν πως κατάφερε να πετύχει την απελευθέρωση της θερμότητας και να ομορφύνει τα καλοκαίρια της ανθρωπότητας (11/2/19).</a:t>
            </a:r>
          </a:p>
        </p:txBody>
      </p:sp>
    </p:spTree>
    <p:extLst>
      <p:ext uri="{BB962C8B-B14F-4D97-AF65-F5344CB8AC3E}">
        <p14:creationId xmlns:p14="http://schemas.microsoft.com/office/powerpoint/2010/main" val="902825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9"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0"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1"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3" name="Group 12">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4"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5"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6" name="Straight Connector 15">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EC8A466E-7567-4721-A3D1-565AC6F77D68}"/>
              </a:ext>
            </a:extLst>
          </p:cNvPr>
          <p:cNvPicPr>
            <a:picLocks noChangeAspect="1"/>
          </p:cNvPicPr>
          <p:nvPr/>
        </p:nvPicPr>
        <p:blipFill rotWithShape="1">
          <a:blip r:embed="rId2"/>
          <a:srcRect t="24913" b="15600"/>
          <a:stretch/>
        </p:blipFill>
        <p:spPr>
          <a:xfrm>
            <a:off x="-231" y="10"/>
            <a:ext cx="12192000" cy="4551027"/>
          </a:xfrm>
          <a:prstGeom prst="rect">
            <a:avLst/>
          </a:prstGeom>
        </p:spPr>
      </p:pic>
      <p:sp>
        <p:nvSpPr>
          <p:cNvPr id="18" name="Rectangle 17">
            <a:extLst>
              <a:ext uri="{FF2B5EF4-FFF2-40B4-BE49-F238E27FC236}">
                <a16:creationId xmlns:a16="http://schemas.microsoft.com/office/drawing/2014/main" id="{710F0297-FEF4-4E6B-9809-BB2DC8066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 y="4551038"/>
            <a:ext cx="12192231" cy="230696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2DEDB-FCDA-4418-B4DD-33AAD35B86F3}"/>
              </a:ext>
            </a:extLst>
          </p:cNvPr>
          <p:cNvSpPr>
            <a:spLocks noGrp="1"/>
          </p:cNvSpPr>
          <p:nvPr>
            <p:ph type="title"/>
          </p:nvPr>
        </p:nvSpPr>
        <p:spPr>
          <a:xfrm>
            <a:off x="578735" y="4974036"/>
            <a:ext cx="11485446" cy="1263478"/>
          </a:xfrm>
        </p:spPr>
        <p:txBody>
          <a:bodyPr vert="horz" lIns="91440" tIns="45720" rIns="91440" bIns="45720" rtlCol="0" anchor="ctr">
            <a:normAutofit fontScale="90000"/>
          </a:bodyPr>
          <a:lstStyle/>
          <a:p>
            <a:pPr algn="ctr">
              <a:lnSpc>
                <a:spcPct val="95000"/>
              </a:lnSpc>
            </a:pPr>
            <a:r>
              <a:rPr lang="en-US" sz="2400" b="1" dirty="0">
                <a:solidFill>
                  <a:schemeClr val="bg2"/>
                </a:solidFill>
              </a:rPr>
              <a:t>«</a:t>
            </a:r>
            <a:r>
              <a:rPr lang="en-US" sz="3600" dirty="0" err="1">
                <a:solidFill>
                  <a:schemeClr val="bg2"/>
                </a:solidFill>
              </a:rPr>
              <a:t>Συνομιλώντ</a:t>
            </a:r>
            <a:r>
              <a:rPr lang="en-US" sz="3600" dirty="0">
                <a:solidFill>
                  <a:schemeClr val="bg2"/>
                </a:solidFill>
              </a:rPr>
              <a:t>ας με τον εαυτό μου», από την Μαρκέλλα Καπογιάννη </a:t>
            </a:r>
            <a:br>
              <a:rPr lang="en-US" sz="3600" dirty="0">
                <a:solidFill>
                  <a:schemeClr val="bg2"/>
                </a:solidFill>
              </a:rPr>
            </a:br>
            <a:endParaRPr lang="en-US" sz="3600" dirty="0">
              <a:solidFill>
                <a:schemeClr val="bg2"/>
              </a:solidFill>
            </a:endParaRPr>
          </a:p>
        </p:txBody>
      </p:sp>
      <p:cxnSp>
        <p:nvCxnSpPr>
          <p:cNvPr id="20" name="Straight Connector 19">
            <a:extLst>
              <a:ext uri="{FF2B5EF4-FFF2-40B4-BE49-F238E27FC236}">
                <a16:creationId xmlns:a16="http://schemas.microsoft.com/office/drawing/2014/main" id="{46E3062D-7269-40D3-A48B-577B21ED29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rot="16200000">
            <a:off x="7294942" y="5605776"/>
            <a:ext cx="6949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167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CB84-221E-40D3-9562-F05F3633A2A2}"/>
              </a:ext>
            </a:extLst>
          </p:cNvPr>
          <p:cNvSpPr>
            <a:spLocks noGrp="1"/>
          </p:cNvSpPr>
          <p:nvPr>
            <p:ph type="title"/>
          </p:nvPr>
        </p:nvSpPr>
        <p:spPr/>
        <p:txBody>
          <a:bodyPr>
            <a:noAutofit/>
          </a:bodyPr>
          <a:lstStyle/>
          <a:p>
            <a:r>
              <a:rPr lang="el-GR" sz="3200" dirty="0"/>
              <a:t>Το πρόγραμμα αυτό αποσκοπεί στο να γνωριστούν καλύτερα οι έγκλειστοι μεταξύ τους, να κατανοήσουν τα οφέλη της επικοινωνίας,  να χαλαρώσουν  και να μάθουν το πώς γίνεται η χαλάρωση ώστε να συντελέσει στη ψυχική ηρεμία. Με μια σειρά από ευχάριστες ασκήσεις και τις τεχνικές της Δραματικής Τέχνης στην Εκπαίδευση οι έγκλειστοι θα βοηθηθούν να κατανοήσουν τον εαυτόν τους και να συνομιλήσουν με αυτόν  (18/2/19).</a:t>
            </a:r>
          </a:p>
        </p:txBody>
      </p:sp>
    </p:spTree>
    <p:extLst>
      <p:ext uri="{BB962C8B-B14F-4D97-AF65-F5344CB8AC3E}">
        <p14:creationId xmlns:p14="http://schemas.microsoft.com/office/powerpoint/2010/main" val="2938039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5A521-5E8C-478C-96AE-B66E3D15B80F}"/>
              </a:ext>
            </a:extLst>
          </p:cNvPr>
          <p:cNvSpPr>
            <a:spLocks noGrp="1"/>
          </p:cNvSpPr>
          <p:nvPr>
            <p:ph type="title"/>
          </p:nvPr>
        </p:nvSpPr>
        <p:spPr>
          <a:xfrm>
            <a:off x="2477730" y="568344"/>
            <a:ext cx="9226542" cy="5743965"/>
          </a:xfrm>
        </p:spPr>
        <p:txBody>
          <a:bodyPr>
            <a:normAutofit fontScale="90000"/>
          </a:bodyPr>
          <a:lstStyle/>
          <a:p>
            <a:r>
              <a:rPr lang="el-GR" sz="3100" dirty="0"/>
              <a:t>ΘΕΑΤΡΙΚΟ ΕΡΕΥΝΗΤΙΚΟ ΠΡΟΓΡΑΜΜΑ σε 12 συναντήσεις από τη  μεταπτυχιακό Χριστίνα Θεοδωροπούλου</a:t>
            </a:r>
            <a:br>
              <a:rPr lang="el-GR" sz="3100" dirty="0"/>
            </a:br>
            <a:r>
              <a:rPr lang="el-GR" sz="3100" dirty="0"/>
              <a:t>«Η Δραματική Τέχνη ως μέσον καλλιέργειας της ψυχικής ανθεκτικότητας των κρατουμένων στις κλειστές φυλακές», ποιοτική έρευνα δράσης σε 12 συνεδρίες από τη μεταπτυχιακή Ηθοποιό, Χριστίνα Θεοδωροπούλου με κριτικό φίλο, τη Θεατρολόγο Δανάη Καπλανίδη Στις συνεδρίες αυτές οι έγκλειστοι θα δημιουργήσουν ιστορίες και θα αυτοσχεδιάσουν με ενδεχόμενη κατάληξη μια αυτοσχέδια παράσταση (έναρξη 8/2/19).</a:t>
            </a:r>
            <a:br>
              <a:rPr lang="el-GR" dirty="0"/>
            </a:br>
            <a:endParaRPr lang="el-GR" dirty="0"/>
          </a:p>
        </p:txBody>
      </p:sp>
    </p:spTree>
    <p:extLst>
      <p:ext uri="{BB962C8B-B14F-4D97-AF65-F5344CB8AC3E}">
        <p14:creationId xmlns:p14="http://schemas.microsoft.com/office/powerpoint/2010/main" val="337734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 name="Picture 3" descr="A group of people standing in a room&#10;&#10;Description automatically generated">
            <a:extLst>
              <a:ext uri="{FF2B5EF4-FFF2-40B4-BE49-F238E27FC236}">
                <a16:creationId xmlns:a16="http://schemas.microsoft.com/office/drawing/2014/main" id="{01A4391A-EDBC-479D-B056-A352843DD9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91" t="17975" b="13797"/>
          <a:stretch/>
        </p:blipFill>
        <p:spPr>
          <a:xfrm>
            <a:off x="-231" y="10"/>
            <a:ext cx="12192000" cy="6862703"/>
          </a:xfrm>
          <a:prstGeom prst="rect">
            <a:avLst/>
          </a:prstGeom>
        </p:spPr>
      </p:pic>
      <p:grpSp>
        <p:nvGrpSpPr>
          <p:cNvPr id="19" name="Group 18">
            <a:extLst>
              <a:ext uri="{FF2B5EF4-FFF2-40B4-BE49-F238E27FC236}">
                <a16:creationId xmlns:a16="http://schemas.microsoft.com/office/drawing/2014/main" id="{9ACDEF0B-74C1-4CFC-A0B6-C810F9E3A9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7320300" y="467784"/>
            <a:ext cx="4875213" cy="5922963"/>
            <a:chOff x="7320300" y="467784"/>
            <a:chExt cx="4875213" cy="5922963"/>
          </a:xfrm>
        </p:grpSpPr>
        <p:sp>
          <p:nvSpPr>
            <p:cNvPr id="20" name="Freeform 206">
              <a:extLst>
                <a:ext uri="{FF2B5EF4-FFF2-40B4-BE49-F238E27FC236}">
                  <a16:creationId xmlns:a16="http://schemas.microsoft.com/office/drawing/2014/main" id="{4C5F20A8-BC64-4E18-A41D-D4D6D155C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1" name="Freeform 211">
              <a:extLst>
                <a:ext uri="{FF2B5EF4-FFF2-40B4-BE49-F238E27FC236}">
                  <a16:creationId xmlns:a16="http://schemas.microsoft.com/office/drawing/2014/main" id="{87E74138-CB9B-4369-BF03-BD85AFB35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22" name="Straight Connector 21">
              <a:extLst>
                <a:ext uri="{FF2B5EF4-FFF2-40B4-BE49-F238E27FC236}">
                  <a16:creationId xmlns:a16="http://schemas.microsoft.com/office/drawing/2014/main" id="{2E2C8529-BE4B-484D-86ED-FA5E82FEEA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bwMode="white">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0C0D9D2-0EB8-435C-98AD-2D3C647B8F40}"/>
              </a:ext>
            </a:extLst>
          </p:cNvPr>
          <p:cNvSpPr>
            <a:spLocks noGrp="1"/>
          </p:cNvSpPr>
          <p:nvPr>
            <p:ph type="title"/>
          </p:nvPr>
        </p:nvSpPr>
        <p:spPr>
          <a:xfrm>
            <a:off x="7920752" y="1023867"/>
            <a:ext cx="3793678" cy="3349641"/>
          </a:xfrm>
        </p:spPr>
        <p:txBody>
          <a:bodyPr vert="horz" lIns="91440" tIns="45720" rIns="91440" bIns="45720" rtlCol="0" anchor="t">
            <a:normAutofit/>
          </a:bodyPr>
          <a:lstStyle/>
          <a:p>
            <a:pPr>
              <a:lnSpc>
                <a:spcPct val="95000"/>
              </a:lnSpc>
            </a:pPr>
            <a:r>
              <a:rPr lang="en-US" sz="2700" b="1" dirty="0" err="1">
                <a:solidFill>
                  <a:schemeClr val="bg2"/>
                </a:solidFill>
              </a:rPr>
              <a:t>Εκμάθηση</a:t>
            </a:r>
            <a:r>
              <a:rPr lang="en-US" sz="2700" b="1">
                <a:solidFill>
                  <a:schemeClr val="bg2"/>
                </a:solidFill>
              </a:rPr>
              <a:t> γλώσσας και Εμψύχωσης</a:t>
            </a:r>
            <a:r>
              <a:rPr lang="en-US" sz="2700">
                <a:solidFill>
                  <a:schemeClr val="bg2"/>
                </a:solidFill>
              </a:rPr>
              <a:t>, από την Εκπαιδευτικό Δήμητρα Κουγιά και τον Εκπαιδευτικό Δημήτρη Μπάρλα.</a:t>
            </a:r>
            <a:br>
              <a:rPr lang="en-US" sz="2700">
                <a:solidFill>
                  <a:schemeClr val="bg2"/>
                </a:solidFill>
              </a:rPr>
            </a:br>
            <a:br>
              <a:rPr lang="en-US" sz="2700">
                <a:solidFill>
                  <a:schemeClr val="bg2"/>
                </a:solidFill>
              </a:rPr>
            </a:br>
            <a:endParaRPr lang="en-US" sz="2700">
              <a:solidFill>
                <a:schemeClr val="bg2"/>
              </a:solidFill>
            </a:endParaRPr>
          </a:p>
        </p:txBody>
      </p:sp>
    </p:spTree>
    <p:extLst>
      <p:ext uri="{BB962C8B-B14F-4D97-AF65-F5344CB8AC3E}">
        <p14:creationId xmlns:p14="http://schemas.microsoft.com/office/powerpoint/2010/main" val="2552431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1CAC6-AFE0-491F-A13F-DF5063E7FBF0}"/>
              </a:ext>
            </a:extLst>
          </p:cNvPr>
          <p:cNvSpPr>
            <a:spLocks noGrp="1"/>
          </p:cNvSpPr>
          <p:nvPr>
            <p:ph type="title"/>
          </p:nvPr>
        </p:nvSpPr>
        <p:spPr>
          <a:xfrm>
            <a:off x="2865699" y="2338152"/>
            <a:ext cx="8897565" cy="1560716"/>
          </a:xfrm>
        </p:spPr>
        <p:txBody>
          <a:bodyPr/>
          <a:lstStyle/>
          <a:p>
            <a:pPr algn="ctr"/>
            <a:r>
              <a:rPr lang="el-GR" b="1" dirty="0"/>
              <a:t>ΕΚΔΗΛΩΣΕΙΣ</a:t>
            </a:r>
            <a:br>
              <a:rPr lang="el-GR" dirty="0"/>
            </a:br>
            <a:endParaRPr lang="el-GR" dirty="0"/>
          </a:p>
        </p:txBody>
      </p:sp>
    </p:spTree>
    <p:extLst>
      <p:ext uri="{BB962C8B-B14F-4D97-AF65-F5344CB8AC3E}">
        <p14:creationId xmlns:p14="http://schemas.microsoft.com/office/powerpoint/2010/main" val="566268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53F2DC5E-02B9-4419-8BCE-E53B11ED0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24105A1-6511-40C2-825E-0C8C65A06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22" name="Freeform 13">
              <a:extLst>
                <a:ext uri="{FF2B5EF4-FFF2-40B4-BE49-F238E27FC236}">
                  <a16:creationId xmlns:a16="http://schemas.microsoft.com/office/drawing/2014/main" id="{11CD12F8-8480-4143-9CA3-2FC1810FFE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alpha val="60000"/>
              </a:schemeClr>
            </a:solidFill>
            <a:ln>
              <a:noFill/>
            </a:ln>
          </p:spPr>
        </p:sp>
        <p:sp>
          <p:nvSpPr>
            <p:cNvPr id="37" name="Freeform 9">
              <a:extLst>
                <a:ext uri="{FF2B5EF4-FFF2-40B4-BE49-F238E27FC236}">
                  <a16:creationId xmlns:a16="http://schemas.microsoft.com/office/drawing/2014/main" id="{09B6B22C-D862-4F04-9605-7C90405B6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alpha val="60000"/>
              </a:schemeClr>
            </a:solidFill>
            <a:ln>
              <a:noFill/>
            </a:ln>
          </p:spPr>
        </p:sp>
        <p:sp>
          <p:nvSpPr>
            <p:cNvPr id="38" name="Freeform 5">
              <a:extLst>
                <a:ext uri="{FF2B5EF4-FFF2-40B4-BE49-F238E27FC236}">
                  <a16:creationId xmlns:a16="http://schemas.microsoft.com/office/drawing/2014/main" id="{4121850F-55FD-40D3-BC6D-13EDE35F32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alpha val="60000"/>
              </a:schemeClr>
            </a:solidFill>
            <a:ln>
              <a:noFill/>
            </a:ln>
          </p:spPr>
        </p:sp>
      </p:grpSp>
      <p:sp>
        <p:nvSpPr>
          <p:cNvPr id="39" name="Rounded Rectangle 7">
            <a:extLst>
              <a:ext uri="{FF2B5EF4-FFF2-40B4-BE49-F238E27FC236}">
                <a16:creationId xmlns:a16="http://schemas.microsoft.com/office/drawing/2014/main" id="{1CA269D9-F567-48FB-87B3-248F07EB1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CAD4CB-559C-4C92-8BE2-6E25FE84BB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654" b="14501"/>
          <a:stretch/>
        </p:blipFill>
        <p:spPr>
          <a:xfrm>
            <a:off x="5337548" y="670965"/>
            <a:ext cx="6189620" cy="5516602"/>
          </a:xfrm>
          <a:prstGeom prst="rect">
            <a:avLst/>
          </a:prstGeom>
        </p:spPr>
      </p:pic>
      <p:sp>
        <p:nvSpPr>
          <p:cNvPr id="40" name="Freeform 18">
            <a:extLst>
              <a:ext uri="{FF2B5EF4-FFF2-40B4-BE49-F238E27FC236}">
                <a16:creationId xmlns:a16="http://schemas.microsoft.com/office/drawing/2014/main" id="{4ABF56C1-919D-4B2B-AD18-A3B3897D7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ounded Rectangle 8">
            <a:extLst>
              <a:ext uri="{FF2B5EF4-FFF2-40B4-BE49-F238E27FC236}">
                <a16:creationId xmlns:a16="http://schemas.microsoft.com/office/drawing/2014/main" id="{2244DFF3-FC1D-4EBD-AEBD-1C5D32391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03389-D2D4-42C0-A739-87C57A9FB0F7}"/>
              </a:ext>
            </a:extLst>
          </p:cNvPr>
          <p:cNvSpPr>
            <a:spLocks noGrp="1"/>
          </p:cNvSpPr>
          <p:nvPr>
            <p:ph type="title"/>
          </p:nvPr>
        </p:nvSpPr>
        <p:spPr>
          <a:xfrm>
            <a:off x="791069" y="1023867"/>
            <a:ext cx="4435355" cy="3349641"/>
          </a:xfrm>
        </p:spPr>
        <p:txBody>
          <a:bodyPr vert="horz" lIns="91440" tIns="45720" rIns="91440" bIns="45720" rtlCol="0" anchor="t">
            <a:noAutofit/>
          </a:bodyPr>
          <a:lstStyle/>
          <a:p>
            <a:pPr algn="just">
              <a:lnSpc>
                <a:spcPct val="100000"/>
              </a:lnSpc>
            </a:pPr>
            <a:r>
              <a:rPr lang="el-GR" sz="2000" dirty="0">
                <a:solidFill>
                  <a:schemeClr val="bg2"/>
                </a:solidFill>
              </a:rPr>
              <a:t>Ελληνικοί</a:t>
            </a:r>
            <a:br>
              <a:rPr lang="el-GR" sz="2000" dirty="0">
                <a:solidFill>
                  <a:schemeClr val="bg2"/>
                </a:solidFill>
              </a:rPr>
            </a:br>
            <a:r>
              <a:rPr lang="el-GR" sz="2000" dirty="0">
                <a:solidFill>
                  <a:schemeClr val="bg2"/>
                </a:solidFill>
              </a:rPr>
              <a:t> χοροί</a:t>
            </a:r>
            <a:br>
              <a:rPr lang="el-GR" sz="2000" dirty="0">
                <a:solidFill>
                  <a:schemeClr val="bg2"/>
                </a:solidFill>
              </a:rPr>
            </a:br>
            <a:r>
              <a:rPr lang="en-US" sz="2000" dirty="0">
                <a:solidFill>
                  <a:schemeClr val="bg2"/>
                </a:solidFill>
              </a:rPr>
              <a:t> </a:t>
            </a:r>
            <a:r>
              <a:rPr lang="en-US" sz="1800" dirty="0">
                <a:solidFill>
                  <a:schemeClr val="bg2"/>
                </a:solidFill>
              </a:rPr>
              <a:t>«</a:t>
            </a:r>
            <a:r>
              <a:rPr lang="en-US" sz="1800" dirty="0" err="1">
                <a:solidFill>
                  <a:schemeClr val="bg2"/>
                </a:solidFill>
              </a:rPr>
              <a:t>Το</a:t>
            </a:r>
            <a:r>
              <a:rPr lang="en-US" sz="1800" dirty="0">
                <a:solidFill>
                  <a:schemeClr val="bg2"/>
                </a:solidFill>
              </a:rPr>
              <a:t> </a:t>
            </a:r>
            <a:r>
              <a:rPr lang="en-US" sz="1800" dirty="0" err="1">
                <a:solidFill>
                  <a:schemeClr val="bg2"/>
                </a:solidFill>
              </a:rPr>
              <a:t>εργ</a:t>
            </a:r>
            <a:r>
              <a:rPr lang="en-US" sz="1800" dirty="0">
                <a:solidFill>
                  <a:schemeClr val="bg2"/>
                </a:solidFill>
              </a:rPr>
              <a:t>αστήρι Ελληνικού χορού» του Χρήστου Λεβέντη ήρθε στο Κ.Κ. Ναυπ</a:t>
            </a:r>
            <a:r>
              <a:rPr lang="en-US" sz="1800" dirty="0" err="1">
                <a:solidFill>
                  <a:schemeClr val="bg2"/>
                </a:solidFill>
              </a:rPr>
              <a:t>λίου</a:t>
            </a:r>
            <a:r>
              <a:rPr lang="en-US" sz="1800" dirty="0">
                <a:solidFill>
                  <a:schemeClr val="bg2"/>
                </a:solidFill>
              </a:rPr>
              <a:t> και </a:t>
            </a:r>
            <a:r>
              <a:rPr lang="en-US" sz="1800" dirty="0" err="1">
                <a:solidFill>
                  <a:schemeClr val="bg2"/>
                </a:solidFill>
              </a:rPr>
              <a:t>χόρεψε</a:t>
            </a:r>
            <a:r>
              <a:rPr lang="en-US" sz="1800" dirty="0">
                <a:solidFill>
                  <a:schemeClr val="bg2"/>
                </a:solidFill>
              </a:rPr>
              <a:t> </a:t>
            </a:r>
            <a:r>
              <a:rPr lang="en-US" sz="1800" dirty="0" err="1">
                <a:solidFill>
                  <a:schemeClr val="bg2"/>
                </a:solidFill>
              </a:rPr>
              <a:t>γι</a:t>
            </a:r>
            <a:r>
              <a:rPr lang="en-US" sz="1800" dirty="0">
                <a:solidFill>
                  <a:schemeClr val="bg2"/>
                </a:solidFill>
              </a:rPr>
              <a:t>α τους έγκλειστους ελληνικούς χορούς. </a:t>
            </a:r>
            <a:r>
              <a:rPr lang="en-US" sz="1800" dirty="0" err="1">
                <a:solidFill>
                  <a:schemeClr val="bg2"/>
                </a:solidFill>
              </a:rPr>
              <a:t>Χορευτές</a:t>
            </a:r>
            <a:r>
              <a:rPr lang="en-US" sz="1800" dirty="0">
                <a:solidFill>
                  <a:schemeClr val="bg2"/>
                </a:solidFill>
              </a:rPr>
              <a:t> και </a:t>
            </a:r>
            <a:r>
              <a:rPr lang="en-US" sz="1800" dirty="0" err="1">
                <a:solidFill>
                  <a:schemeClr val="bg2"/>
                </a:solidFill>
              </a:rPr>
              <a:t>χορεύτριες</a:t>
            </a:r>
            <a:r>
              <a:rPr lang="en-US" sz="1800" dirty="0">
                <a:solidFill>
                  <a:schemeClr val="bg2"/>
                </a:solidFill>
              </a:rPr>
              <a:t> </a:t>
            </a:r>
            <a:r>
              <a:rPr lang="en-US" sz="1800" dirty="0" err="1">
                <a:solidFill>
                  <a:schemeClr val="bg2"/>
                </a:solidFill>
              </a:rPr>
              <a:t>φορούσ</a:t>
            </a:r>
            <a:r>
              <a:rPr lang="en-US" sz="1800" dirty="0">
                <a:solidFill>
                  <a:schemeClr val="bg2"/>
                </a:solidFill>
              </a:rPr>
              <a:t>αν ωραίες ενδυμασίες και ήταν πολύ εξασκημένοι. Μα</a:t>
            </a:r>
            <a:r>
              <a:rPr lang="en-US" sz="1800" dirty="0" err="1">
                <a:solidFill>
                  <a:schemeClr val="bg2"/>
                </a:solidFill>
              </a:rPr>
              <a:t>ζί</a:t>
            </a:r>
            <a:r>
              <a:rPr lang="en-US" sz="1800" dirty="0">
                <a:solidFill>
                  <a:schemeClr val="bg2"/>
                </a:solidFill>
              </a:rPr>
              <a:t> και ο </a:t>
            </a:r>
            <a:r>
              <a:rPr lang="en-US" sz="1800" dirty="0" err="1">
                <a:solidFill>
                  <a:schemeClr val="bg2"/>
                </a:solidFill>
              </a:rPr>
              <a:t>Κρητικός</a:t>
            </a:r>
            <a:r>
              <a:rPr lang="en-US" sz="1800" dirty="0">
                <a:solidFill>
                  <a:schemeClr val="bg2"/>
                </a:solidFill>
              </a:rPr>
              <a:t> </a:t>
            </a:r>
            <a:r>
              <a:rPr lang="en-US" sz="1800" dirty="0" err="1">
                <a:solidFill>
                  <a:schemeClr val="bg2"/>
                </a:solidFill>
              </a:rPr>
              <a:t>μουσικός</a:t>
            </a:r>
            <a:r>
              <a:rPr lang="en-US" sz="1800" dirty="0">
                <a:solidFill>
                  <a:schemeClr val="bg2"/>
                </a:solidFill>
              </a:rPr>
              <a:t> </a:t>
            </a:r>
            <a:r>
              <a:rPr lang="en-US" sz="1800" dirty="0" err="1">
                <a:solidFill>
                  <a:schemeClr val="bg2"/>
                </a:solidFill>
              </a:rPr>
              <a:t>Μηνάς</a:t>
            </a:r>
            <a:r>
              <a:rPr lang="en-US" sz="1800" dirty="0">
                <a:solidFill>
                  <a:schemeClr val="bg2"/>
                </a:solidFill>
              </a:rPr>
              <a:t> Μπαμπ</a:t>
            </a:r>
            <a:r>
              <a:rPr lang="en-US" sz="1800" dirty="0" err="1">
                <a:solidFill>
                  <a:schemeClr val="bg2"/>
                </a:solidFill>
              </a:rPr>
              <a:t>άτσης</a:t>
            </a:r>
            <a:r>
              <a:rPr lang="en-US" sz="1800" dirty="0">
                <a:solidFill>
                  <a:schemeClr val="bg2"/>
                </a:solidFill>
              </a:rPr>
              <a:t> </a:t>
            </a:r>
            <a:r>
              <a:rPr lang="en-US" sz="1800" dirty="0" err="1">
                <a:solidFill>
                  <a:schemeClr val="bg2"/>
                </a:solidFill>
              </a:rPr>
              <a:t>με</a:t>
            </a:r>
            <a:r>
              <a:rPr lang="en-US" sz="1800" dirty="0">
                <a:solidFill>
                  <a:schemeClr val="bg2"/>
                </a:solidFill>
              </a:rPr>
              <a:t> </a:t>
            </a:r>
            <a:r>
              <a:rPr lang="en-US" sz="1800" dirty="0" err="1">
                <a:solidFill>
                  <a:schemeClr val="bg2"/>
                </a:solidFill>
              </a:rPr>
              <a:t>το</a:t>
            </a:r>
            <a:r>
              <a:rPr lang="en-US" sz="1800" dirty="0">
                <a:solidFill>
                  <a:schemeClr val="bg2"/>
                </a:solidFill>
              </a:rPr>
              <a:t> λα</a:t>
            </a:r>
            <a:r>
              <a:rPr lang="en-US" sz="1800" dirty="0" err="1">
                <a:solidFill>
                  <a:schemeClr val="bg2"/>
                </a:solidFill>
              </a:rPr>
              <a:t>ούτο</a:t>
            </a:r>
            <a:r>
              <a:rPr lang="en-US" sz="1800" dirty="0">
                <a:solidFill>
                  <a:schemeClr val="bg2"/>
                </a:solidFill>
              </a:rPr>
              <a:t> </a:t>
            </a:r>
            <a:r>
              <a:rPr lang="en-US" sz="1800" dirty="0" err="1">
                <a:solidFill>
                  <a:schemeClr val="bg2"/>
                </a:solidFill>
              </a:rPr>
              <a:t>του</a:t>
            </a:r>
            <a:r>
              <a:rPr lang="en-US" sz="1800" dirty="0">
                <a:solidFill>
                  <a:schemeClr val="bg2"/>
                </a:solidFill>
              </a:rPr>
              <a:t>, π</a:t>
            </a:r>
            <a:r>
              <a:rPr lang="en-US" sz="1800" dirty="0" err="1">
                <a:solidFill>
                  <a:schemeClr val="bg2"/>
                </a:solidFill>
              </a:rPr>
              <a:t>ου</a:t>
            </a:r>
            <a:r>
              <a:rPr lang="en-US" sz="1800" dirty="0">
                <a:solidFill>
                  <a:schemeClr val="bg2"/>
                </a:solidFill>
              </a:rPr>
              <a:t> </a:t>
            </a:r>
            <a:r>
              <a:rPr lang="en-US" sz="1800" dirty="0" err="1">
                <a:solidFill>
                  <a:schemeClr val="bg2"/>
                </a:solidFill>
              </a:rPr>
              <a:t>είχε</a:t>
            </a:r>
            <a:r>
              <a:rPr lang="en-US" sz="1800" dirty="0">
                <a:solidFill>
                  <a:schemeClr val="bg2"/>
                </a:solidFill>
              </a:rPr>
              <a:t> </a:t>
            </a:r>
            <a:r>
              <a:rPr lang="en-US" sz="1800" dirty="0" err="1">
                <a:solidFill>
                  <a:schemeClr val="bg2"/>
                </a:solidFill>
              </a:rPr>
              <a:t>έρθει</a:t>
            </a:r>
            <a:r>
              <a:rPr lang="en-US" sz="1800" dirty="0">
                <a:solidFill>
                  <a:schemeClr val="bg2"/>
                </a:solidFill>
              </a:rPr>
              <a:t> και παλα</a:t>
            </a:r>
            <a:r>
              <a:rPr lang="en-US" sz="1800" dirty="0" err="1">
                <a:solidFill>
                  <a:schemeClr val="bg2"/>
                </a:solidFill>
              </a:rPr>
              <a:t>ιότερ</a:t>
            </a:r>
            <a:r>
              <a:rPr lang="en-US" sz="1800" dirty="0">
                <a:solidFill>
                  <a:schemeClr val="bg2"/>
                </a:solidFill>
              </a:rPr>
              <a:t>α στο Κατάστημα. </a:t>
            </a:r>
            <a:r>
              <a:rPr lang="en-US" sz="1800" dirty="0" err="1">
                <a:solidFill>
                  <a:schemeClr val="bg2"/>
                </a:solidFill>
              </a:rPr>
              <a:t>Στην</a:t>
            </a:r>
            <a:r>
              <a:rPr lang="en-US" sz="1800" dirty="0">
                <a:solidFill>
                  <a:schemeClr val="bg2"/>
                </a:solidFill>
              </a:rPr>
              <a:t> α</a:t>
            </a:r>
            <a:r>
              <a:rPr lang="en-US" sz="1800" dirty="0" err="1">
                <a:solidFill>
                  <a:schemeClr val="bg2"/>
                </a:solidFill>
              </a:rPr>
              <a:t>ρχή</a:t>
            </a:r>
            <a:r>
              <a:rPr lang="en-US" sz="1800" dirty="0">
                <a:solidFill>
                  <a:schemeClr val="bg2"/>
                </a:solidFill>
              </a:rPr>
              <a:t> </a:t>
            </a:r>
            <a:r>
              <a:rPr lang="en-US" sz="1800" dirty="0" err="1">
                <a:solidFill>
                  <a:schemeClr val="bg2"/>
                </a:solidFill>
              </a:rPr>
              <a:t>χόρεψ</a:t>
            </a:r>
            <a:r>
              <a:rPr lang="en-US" sz="1800" dirty="0">
                <a:solidFill>
                  <a:schemeClr val="bg2"/>
                </a:solidFill>
              </a:rPr>
              <a:t>αν χορούς της Κρήτης και συνέχισαν με χορούς από άλλα μέρη της Ελλάδας. Η </a:t>
            </a:r>
            <a:r>
              <a:rPr lang="en-US" sz="1800" dirty="0" err="1">
                <a:solidFill>
                  <a:schemeClr val="bg2"/>
                </a:solidFill>
              </a:rPr>
              <a:t>οργάνωση</a:t>
            </a:r>
            <a:r>
              <a:rPr lang="en-US" sz="1800" dirty="0">
                <a:solidFill>
                  <a:schemeClr val="bg2"/>
                </a:solidFill>
              </a:rPr>
              <a:t> </a:t>
            </a:r>
            <a:r>
              <a:rPr lang="en-US" sz="1800" dirty="0" err="1">
                <a:solidFill>
                  <a:schemeClr val="bg2"/>
                </a:solidFill>
              </a:rPr>
              <a:t>ήτ</a:t>
            </a:r>
            <a:r>
              <a:rPr lang="en-US" sz="1800" dirty="0">
                <a:solidFill>
                  <a:schemeClr val="bg2"/>
                </a:solidFill>
              </a:rPr>
              <a:t>αν της εθελόντριας Φ</a:t>
            </a:r>
            <a:r>
              <a:rPr lang="en-US" sz="2000" dirty="0">
                <a:solidFill>
                  <a:schemeClr val="bg2"/>
                </a:solidFill>
              </a:rPr>
              <a:t>ωτεινής Χασάπη. (24/1/19). </a:t>
            </a:r>
            <a:br>
              <a:rPr lang="en-US" sz="2000" dirty="0">
                <a:solidFill>
                  <a:schemeClr val="bg2"/>
                </a:solidFill>
              </a:rPr>
            </a:br>
            <a:r>
              <a:rPr lang="en-US" sz="2000" dirty="0">
                <a:solidFill>
                  <a:schemeClr val="bg2"/>
                </a:solidFill>
              </a:rPr>
              <a:t> </a:t>
            </a:r>
            <a:br>
              <a:rPr lang="en-US" sz="2000" dirty="0">
                <a:solidFill>
                  <a:schemeClr val="bg2"/>
                </a:solidFill>
              </a:rPr>
            </a:br>
            <a:endParaRPr lang="en-US" sz="2000" dirty="0">
              <a:solidFill>
                <a:schemeClr val="bg2"/>
              </a:solidFill>
            </a:endParaRPr>
          </a:p>
        </p:txBody>
      </p:sp>
      <p:cxnSp>
        <p:nvCxnSpPr>
          <p:cNvPr id="32" name="Straight Connector 31">
            <a:extLst>
              <a:ext uri="{FF2B5EF4-FFF2-40B4-BE49-F238E27FC236}">
                <a16:creationId xmlns:a16="http://schemas.microsoft.com/office/drawing/2014/main" id="{7EC0199D-F2D3-4E40-999E-D0DB4ACA5B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861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734E0-BAE4-42A3-8965-7B13343182CA}"/>
              </a:ext>
            </a:extLst>
          </p:cNvPr>
          <p:cNvSpPr>
            <a:spLocks noGrp="1"/>
          </p:cNvSpPr>
          <p:nvPr>
            <p:ph type="title"/>
          </p:nvPr>
        </p:nvSpPr>
        <p:spPr>
          <a:xfrm>
            <a:off x="1538344" y="376617"/>
            <a:ext cx="8897565" cy="1560716"/>
          </a:xfrm>
        </p:spPr>
        <p:txBody>
          <a:bodyPr>
            <a:normAutofit fontScale="90000"/>
          </a:bodyPr>
          <a:lstStyle/>
          <a:p>
            <a:r>
              <a:rPr lang="el-GR" b="1" dirty="0"/>
              <a:t>Μουσική εκδήλωση</a:t>
            </a:r>
            <a:br>
              <a:rPr lang="el-GR" dirty="0"/>
            </a:br>
            <a:r>
              <a:rPr lang="el-GR" dirty="0"/>
              <a:t>Ο Μηνάς Μπαμπάτσης ήρθε από την Κρήτη για να μιλήσει για την κρητική μουσική και να παίξει διάφορες μελωδίες και τραγούδια κρητικά με το λαγούτο του. Μέσα στο μάθημα γεωγραφίας και μουσικής ενέπλεξε ιστορίες, ήθη και έθιμα και απλά γεγονότα της κρητικής καθημερινότητας</a:t>
            </a:r>
          </a:p>
        </p:txBody>
      </p:sp>
    </p:spTree>
    <p:extLst>
      <p:ext uri="{BB962C8B-B14F-4D97-AF65-F5344CB8AC3E}">
        <p14:creationId xmlns:p14="http://schemas.microsoft.com/office/powerpoint/2010/main" val="3107677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10"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1"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2"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14" name="Group 13">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15"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16"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7" name="Straight Connector 16">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53F2DC5E-02B9-4419-8BCE-E53B11ED0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24105A1-6511-40C2-825E-0C8C65A06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22" name="Freeform 13">
              <a:extLst>
                <a:ext uri="{FF2B5EF4-FFF2-40B4-BE49-F238E27FC236}">
                  <a16:creationId xmlns:a16="http://schemas.microsoft.com/office/drawing/2014/main" id="{11CD12F8-8480-4143-9CA3-2FC1810FFE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alpha val="60000"/>
              </a:schemeClr>
            </a:solidFill>
            <a:ln>
              <a:noFill/>
            </a:ln>
          </p:spPr>
        </p:sp>
        <p:sp>
          <p:nvSpPr>
            <p:cNvPr id="39" name="Freeform 9">
              <a:extLst>
                <a:ext uri="{FF2B5EF4-FFF2-40B4-BE49-F238E27FC236}">
                  <a16:creationId xmlns:a16="http://schemas.microsoft.com/office/drawing/2014/main" id="{09B6B22C-D862-4F04-9605-7C90405B6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alpha val="60000"/>
              </a:schemeClr>
            </a:solidFill>
            <a:ln>
              <a:noFill/>
            </a:ln>
          </p:spPr>
        </p:sp>
        <p:sp>
          <p:nvSpPr>
            <p:cNvPr id="24" name="Freeform 5">
              <a:extLst>
                <a:ext uri="{FF2B5EF4-FFF2-40B4-BE49-F238E27FC236}">
                  <a16:creationId xmlns:a16="http://schemas.microsoft.com/office/drawing/2014/main" id="{4121850F-55FD-40D3-BC6D-13EDE35F32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alpha val="60000"/>
              </a:schemeClr>
            </a:solidFill>
            <a:ln>
              <a:noFill/>
            </a:ln>
          </p:spPr>
        </p:sp>
      </p:grpSp>
      <p:sp>
        <p:nvSpPr>
          <p:cNvPr id="26" name="Rounded Rectangle 7">
            <a:extLst>
              <a:ext uri="{FF2B5EF4-FFF2-40B4-BE49-F238E27FC236}">
                <a16:creationId xmlns:a16="http://schemas.microsoft.com/office/drawing/2014/main" id="{1CA269D9-F567-48FB-87B3-248F07EB1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itting, floor, indoor&#10;&#10;Description automatically generated">
            <a:extLst>
              <a:ext uri="{FF2B5EF4-FFF2-40B4-BE49-F238E27FC236}">
                <a16:creationId xmlns:a16="http://schemas.microsoft.com/office/drawing/2014/main" id="{3719BF13-3369-4BEE-853E-D29E2D70ACEA}"/>
              </a:ext>
            </a:extLst>
          </p:cNvPr>
          <p:cNvPicPr>
            <a:picLocks noChangeAspect="1"/>
          </p:cNvPicPr>
          <p:nvPr/>
        </p:nvPicPr>
        <p:blipFill rotWithShape="1">
          <a:blip r:embed="rId2">
            <a:extLst>
              <a:ext uri="{28A0092B-C50C-407E-A947-70E740481C1C}">
                <a14:useLocalDpi xmlns:a14="http://schemas.microsoft.com/office/drawing/2010/main" val="0"/>
              </a:ext>
            </a:extLst>
          </a:blip>
          <a:srcRect b="33155"/>
          <a:stretch/>
        </p:blipFill>
        <p:spPr>
          <a:xfrm>
            <a:off x="5337548" y="670965"/>
            <a:ext cx="6189620" cy="5516602"/>
          </a:xfrm>
          <a:prstGeom prst="rect">
            <a:avLst/>
          </a:prstGeom>
        </p:spPr>
      </p:pic>
      <p:sp>
        <p:nvSpPr>
          <p:cNvPr id="28" name="Freeform 18">
            <a:extLst>
              <a:ext uri="{FF2B5EF4-FFF2-40B4-BE49-F238E27FC236}">
                <a16:creationId xmlns:a16="http://schemas.microsoft.com/office/drawing/2014/main" id="{4ABF56C1-919D-4B2B-AD18-A3B3897D7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ounded Rectangle 8">
            <a:extLst>
              <a:ext uri="{FF2B5EF4-FFF2-40B4-BE49-F238E27FC236}">
                <a16:creationId xmlns:a16="http://schemas.microsoft.com/office/drawing/2014/main" id="{2244DFF3-FC1D-4EBD-AEBD-1C5D32391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F976D5-0991-4CD7-A7BC-EE6F36EB4D8B}"/>
              </a:ext>
            </a:extLst>
          </p:cNvPr>
          <p:cNvSpPr>
            <a:spLocks noGrp="1"/>
          </p:cNvSpPr>
          <p:nvPr>
            <p:ph type="title"/>
          </p:nvPr>
        </p:nvSpPr>
        <p:spPr>
          <a:xfrm>
            <a:off x="809469" y="899424"/>
            <a:ext cx="4528079" cy="5287611"/>
          </a:xfrm>
        </p:spPr>
        <p:txBody>
          <a:bodyPr vert="horz" lIns="91440" tIns="45720" rIns="91440" bIns="45720" rtlCol="0" anchor="t">
            <a:noAutofit/>
          </a:bodyPr>
          <a:lstStyle/>
          <a:p>
            <a:pPr>
              <a:lnSpc>
                <a:spcPct val="95000"/>
              </a:lnSpc>
            </a:pPr>
            <a:r>
              <a:rPr lang="en-US" sz="1400" b="1" dirty="0">
                <a:solidFill>
                  <a:schemeClr val="bg2"/>
                </a:solidFill>
              </a:rPr>
              <a:t>ΜΠΑΖΑΡ </a:t>
            </a:r>
            <a:r>
              <a:rPr lang="en-US" sz="1400" b="1" dirty="0" err="1">
                <a:solidFill>
                  <a:schemeClr val="bg2"/>
                </a:solidFill>
              </a:rPr>
              <a:t>του</a:t>
            </a:r>
            <a:r>
              <a:rPr lang="en-US" sz="1400" b="1" dirty="0">
                <a:solidFill>
                  <a:schemeClr val="bg2"/>
                </a:solidFill>
              </a:rPr>
              <a:t> </a:t>
            </a:r>
            <a:r>
              <a:rPr lang="en-US" sz="1400" b="1" dirty="0" err="1">
                <a:solidFill>
                  <a:schemeClr val="bg2"/>
                </a:solidFill>
              </a:rPr>
              <a:t>Δήμου</a:t>
            </a:r>
            <a:r>
              <a:rPr lang="en-US" sz="1400" b="1" dirty="0">
                <a:solidFill>
                  <a:schemeClr val="bg2"/>
                </a:solidFill>
              </a:rPr>
              <a:t> Ναυπ</a:t>
            </a:r>
            <a:r>
              <a:rPr lang="en-US" sz="1400" b="1" dirty="0" err="1">
                <a:solidFill>
                  <a:schemeClr val="bg2"/>
                </a:solidFill>
              </a:rPr>
              <a:t>λιέων</a:t>
            </a:r>
            <a:br>
              <a:rPr lang="en-US" sz="1400" dirty="0">
                <a:solidFill>
                  <a:schemeClr val="bg2"/>
                </a:solidFill>
              </a:rPr>
            </a:br>
            <a:r>
              <a:rPr lang="en-US" sz="1400" dirty="0">
                <a:solidFill>
                  <a:schemeClr val="bg2"/>
                </a:solidFill>
              </a:rPr>
              <a:t>Από </a:t>
            </a:r>
            <a:r>
              <a:rPr lang="en-US" sz="1400" dirty="0" err="1">
                <a:solidFill>
                  <a:schemeClr val="bg2"/>
                </a:solidFill>
              </a:rPr>
              <a:t>το</a:t>
            </a:r>
            <a:r>
              <a:rPr lang="en-US" sz="1400" dirty="0">
                <a:solidFill>
                  <a:schemeClr val="bg2"/>
                </a:solidFill>
              </a:rPr>
              <a:t> </a:t>
            </a:r>
            <a:r>
              <a:rPr lang="en-US" sz="1400" dirty="0" err="1">
                <a:solidFill>
                  <a:schemeClr val="bg2"/>
                </a:solidFill>
              </a:rPr>
              <a:t>μήν</a:t>
            </a:r>
            <a:r>
              <a:rPr lang="en-US" sz="1400" dirty="0">
                <a:solidFill>
                  <a:schemeClr val="bg2"/>
                </a:solidFill>
              </a:rPr>
              <a:t>α Οκτώβριο ξεκίνησαν μια φορά την εβδομάδα οι κρατούμενοι να κατασκευάζουν αντικείμενα και να ζωγραφίζουν. </a:t>
            </a:r>
            <a:r>
              <a:rPr lang="en-US" sz="1400" dirty="0" err="1">
                <a:solidFill>
                  <a:schemeClr val="bg2"/>
                </a:solidFill>
              </a:rPr>
              <a:t>Έφτι</a:t>
            </a:r>
            <a:r>
              <a:rPr lang="en-US" sz="1400" dirty="0">
                <a:solidFill>
                  <a:schemeClr val="bg2"/>
                </a:solidFill>
              </a:rPr>
              <a:t>αξαν πολλά χριστουγεννιάτικα αντικείμενα, από μικρά μέχρι μεγάλα δέντρα, κούκλες, μάσκες, σπίτια, αντικείμενα διακοσμητικά κ.ά. </a:t>
            </a:r>
            <a:r>
              <a:rPr lang="en-US" sz="1400" dirty="0" err="1">
                <a:solidFill>
                  <a:schemeClr val="bg2"/>
                </a:solidFill>
              </a:rPr>
              <a:t>με</a:t>
            </a:r>
            <a:r>
              <a:rPr lang="en-US" sz="1400" dirty="0">
                <a:solidFill>
                  <a:schemeClr val="bg2"/>
                </a:solidFill>
              </a:rPr>
              <a:t> </a:t>
            </a:r>
            <a:r>
              <a:rPr lang="en-US" sz="1400" dirty="0" err="1">
                <a:solidFill>
                  <a:schemeClr val="bg2"/>
                </a:solidFill>
              </a:rPr>
              <a:t>την</a:t>
            </a:r>
            <a:r>
              <a:rPr lang="en-US" sz="1400" dirty="0">
                <a:solidFill>
                  <a:schemeClr val="bg2"/>
                </a:solidFill>
              </a:rPr>
              <a:t> κα</a:t>
            </a:r>
            <a:r>
              <a:rPr lang="en-US" sz="1400" dirty="0" err="1">
                <a:solidFill>
                  <a:schemeClr val="bg2"/>
                </a:solidFill>
              </a:rPr>
              <a:t>θοδήγηση</a:t>
            </a:r>
            <a:r>
              <a:rPr lang="en-US" sz="1400" dirty="0">
                <a:solidFill>
                  <a:schemeClr val="bg2"/>
                </a:solidFill>
              </a:rPr>
              <a:t> </a:t>
            </a:r>
            <a:r>
              <a:rPr lang="en-US" sz="1400" dirty="0" err="1">
                <a:solidFill>
                  <a:schemeClr val="bg2"/>
                </a:solidFill>
              </a:rPr>
              <a:t>των</a:t>
            </a:r>
            <a:r>
              <a:rPr lang="en-US" sz="1400" dirty="0">
                <a:solidFill>
                  <a:schemeClr val="bg2"/>
                </a:solidFill>
              </a:rPr>
              <a:t> </a:t>
            </a:r>
            <a:r>
              <a:rPr lang="en-US" sz="1400" dirty="0" err="1">
                <a:solidFill>
                  <a:schemeClr val="bg2"/>
                </a:solidFill>
              </a:rPr>
              <a:t>Εκ</a:t>
            </a:r>
            <a:r>
              <a:rPr lang="en-US" sz="1400" dirty="0">
                <a:solidFill>
                  <a:schemeClr val="bg2"/>
                </a:solidFill>
              </a:rPr>
              <a:t>παιδευτικών Αθηνάς Κλαδά, Κατερίνας Δήμα και Βαλεντίνας Μιχαήλ. </a:t>
            </a:r>
            <a:r>
              <a:rPr lang="en-US" sz="1400" dirty="0" err="1">
                <a:solidFill>
                  <a:schemeClr val="bg2"/>
                </a:solidFill>
              </a:rPr>
              <a:t>Την</a:t>
            </a:r>
            <a:r>
              <a:rPr lang="en-US" sz="1400" dirty="0">
                <a:solidFill>
                  <a:schemeClr val="bg2"/>
                </a:solidFill>
              </a:rPr>
              <a:t> </a:t>
            </a:r>
            <a:r>
              <a:rPr lang="en-US" sz="1400" dirty="0" err="1">
                <a:solidFill>
                  <a:schemeClr val="bg2"/>
                </a:solidFill>
              </a:rPr>
              <a:t>τριάδ</a:t>
            </a:r>
            <a:r>
              <a:rPr lang="en-US" sz="1400" dirty="0">
                <a:solidFill>
                  <a:schemeClr val="bg2"/>
                </a:solidFill>
              </a:rPr>
              <a:t>α των μεταπτυχιακών συμπλήρωσαν και εθελοντές από την Αθήνα όπως η καθηγήτρια Βάσω Αργυριάδου και Ειρήνη Μελισσηνού. Επ</a:t>
            </a:r>
            <a:r>
              <a:rPr lang="en-US" sz="1400" dirty="0" err="1">
                <a:solidFill>
                  <a:schemeClr val="bg2"/>
                </a:solidFill>
              </a:rPr>
              <a:t>ίσης</a:t>
            </a:r>
            <a:r>
              <a:rPr lang="en-US" sz="1400" dirty="0">
                <a:solidFill>
                  <a:schemeClr val="bg2"/>
                </a:solidFill>
              </a:rPr>
              <a:t> </a:t>
            </a:r>
            <a:r>
              <a:rPr lang="en-US" sz="1400" dirty="0" err="1">
                <a:solidFill>
                  <a:schemeClr val="bg2"/>
                </a:solidFill>
              </a:rPr>
              <a:t>ορισμένοι</a:t>
            </a:r>
            <a:r>
              <a:rPr lang="en-US" sz="1400" dirty="0">
                <a:solidFill>
                  <a:schemeClr val="bg2"/>
                </a:solidFill>
              </a:rPr>
              <a:t> </a:t>
            </a:r>
            <a:r>
              <a:rPr lang="en-US" sz="1400" dirty="0" err="1">
                <a:solidFill>
                  <a:schemeClr val="bg2"/>
                </a:solidFill>
              </a:rPr>
              <a:t>έγκλειστοι</a:t>
            </a:r>
            <a:r>
              <a:rPr lang="en-US" sz="1400" dirty="0">
                <a:solidFill>
                  <a:schemeClr val="bg2"/>
                </a:solidFill>
              </a:rPr>
              <a:t> κατα</a:t>
            </a:r>
            <a:r>
              <a:rPr lang="en-US" sz="1400" dirty="0" err="1">
                <a:solidFill>
                  <a:schemeClr val="bg2"/>
                </a:solidFill>
              </a:rPr>
              <a:t>σκεύ</a:t>
            </a:r>
            <a:r>
              <a:rPr lang="en-US" sz="1400" dirty="0">
                <a:solidFill>
                  <a:schemeClr val="bg2"/>
                </a:solidFill>
              </a:rPr>
              <a:t>ασαν δικά τους αντικείμενα, όπως εκκλησίες, κοσμηματοθήκες κ.α.</a:t>
            </a:r>
            <a:br>
              <a:rPr lang="en-US" sz="1400" dirty="0">
                <a:solidFill>
                  <a:schemeClr val="bg2"/>
                </a:solidFill>
              </a:rPr>
            </a:br>
            <a:r>
              <a:rPr lang="en-US" sz="1400" dirty="0" err="1">
                <a:solidFill>
                  <a:schemeClr val="bg2"/>
                </a:solidFill>
              </a:rPr>
              <a:t>Στο</a:t>
            </a:r>
            <a:r>
              <a:rPr lang="en-US" sz="1400" dirty="0">
                <a:solidFill>
                  <a:schemeClr val="bg2"/>
                </a:solidFill>
              </a:rPr>
              <a:t> Μπα</a:t>
            </a:r>
            <a:r>
              <a:rPr lang="en-US" sz="1400" dirty="0" err="1">
                <a:solidFill>
                  <a:schemeClr val="bg2"/>
                </a:solidFill>
              </a:rPr>
              <a:t>ζάρ</a:t>
            </a:r>
            <a:r>
              <a:rPr lang="en-US" sz="1400" dirty="0">
                <a:solidFill>
                  <a:schemeClr val="bg2"/>
                </a:solidFill>
              </a:rPr>
              <a:t> </a:t>
            </a:r>
            <a:r>
              <a:rPr lang="en-US" sz="1400" dirty="0" err="1">
                <a:solidFill>
                  <a:schemeClr val="bg2"/>
                </a:solidFill>
              </a:rPr>
              <a:t>του</a:t>
            </a:r>
            <a:r>
              <a:rPr lang="en-US" sz="1400" dirty="0">
                <a:solidFill>
                  <a:schemeClr val="bg2"/>
                </a:solidFill>
              </a:rPr>
              <a:t> </a:t>
            </a:r>
            <a:r>
              <a:rPr lang="en-US" sz="1400" dirty="0" err="1">
                <a:solidFill>
                  <a:schemeClr val="bg2"/>
                </a:solidFill>
              </a:rPr>
              <a:t>Δήμου</a:t>
            </a:r>
            <a:r>
              <a:rPr lang="en-US" sz="1400" dirty="0">
                <a:solidFill>
                  <a:schemeClr val="bg2"/>
                </a:solidFill>
              </a:rPr>
              <a:t> </a:t>
            </a:r>
            <a:r>
              <a:rPr lang="en-US" sz="1400" dirty="0" err="1">
                <a:solidFill>
                  <a:schemeClr val="bg2"/>
                </a:solidFill>
              </a:rPr>
              <a:t>το</a:t>
            </a:r>
            <a:r>
              <a:rPr lang="en-US" sz="1400" dirty="0">
                <a:solidFill>
                  <a:schemeClr val="bg2"/>
                </a:solidFill>
              </a:rPr>
              <a:t> Κ.Κ. Ναυπ</a:t>
            </a:r>
            <a:r>
              <a:rPr lang="en-US" sz="1400" dirty="0" err="1">
                <a:solidFill>
                  <a:schemeClr val="bg2"/>
                </a:solidFill>
              </a:rPr>
              <a:t>λίου</a:t>
            </a:r>
            <a:r>
              <a:rPr lang="en-US" sz="1400" dirty="0">
                <a:solidFill>
                  <a:schemeClr val="bg2"/>
                </a:solidFill>
              </a:rPr>
              <a:t> </a:t>
            </a:r>
            <a:r>
              <a:rPr lang="en-US" sz="1400" dirty="0" err="1">
                <a:solidFill>
                  <a:schemeClr val="bg2"/>
                </a:solidFill>
              </a:rPr>
              <a:t>είχε</a:t>
            </a:r>
            <a:r>
              <a:rPr lang="en-US" sz="1400" dirty="0">
                <a:solidFill>
                  <a:schemeClr val="bg2"/>
                </a:solidFill>
              </a:rPr>
              <a:t> </a:t>
            </a:r>
            <a:r>
              <a:rPr lang="en-US" sz="1400" dirty="0" err="1">
                <a:solidFill>
                  <a:schemeClr val="bg2"/>
                </a:solidFill>
              </a:rPr>
              <a:t>το</a:t>
            </a:r>
            <a:r>
              <a:rPr lang="en-US" sz="1400" dirty="0">
                <a:solidFill>
                  <a:schemeClr val="bg2"/>
                </a:solidFill>
              </a:rPr>
              <a:t> </a:t>
            </a:r>
            <a:r>
              <a:rPr lang="en-US" sz="1400" dirty="0" err="1">
                <a:solidFill>
                  <a:schemeClr val="bg2"/>
                </a:solidFill>
              </a:rPr>
              <a:t>δικό</a:t>
            </a:r>
            <a:r>
              <a:rPr lang="en-US" sz="1400" dirty="0">
                <a:solidFill>
                  <a:schemeClr val="bg2"/>
                </a:solidFill>
              </a:rPr>
              <a:t> </a:t>
            </a:r>
            <a:r>
              <a:rPr lang="en-US" sz="1400" dirty="0" err="1">
                <a:solidFill>
                  <a:schemeClr val="bg2"/>
                </a:solidFill>
              </a:rPr>
              <a:t>του</a:t>
            </a:r>
            <a:r>
              <a:rPr lang="en-US" sz="1400" dirty="0">
                <a:solidFill>
                  <a:schemeClr val="bg2"/>
                </a:solidFill>
              </a:rPr>
              <a:t> </a:t>
            </a:r>
            <a:r>
              <a:rPr lang="en-US" sz="1400" dirty="0" err="1">
                <a:solidFill>
                  <a:schemeClr val="bg2"/>
                </a:solidFill>
              </a:rPr>
              <a:t>τρ</a:t>
            </a:r>
            <a:r>
              <a:rPr lang="en-US" sz="1400" dirty="0">
                <a:solidFill>
                  <a:schemeClr val="bg2"/>
                </a:solidFill>
              </a:rPr>
              <a:t>απέζι, που ήταν πολύ όμορφα διακοσμημένο, είχε ωραίες κατασκευές και ήταν πλούσιο σε έργα, κάτι που σημείωσαν και τα τοπικά μέσα. </a:t>
            </a:r>
            <a:r>
              <a:rPr lang="en-US" sz="1400" dirty="0" err="1">
                <a:solidFill>
                  <a:schemeClr val="bg2"/>
                </a:solidFill>
              </a:rPr>
              <a:t>Σε</a:t>
            </a:r>
            <a:r>
              <a:rPr lang="en-US" sz="1400" dirty="0">
                <a:solidFill>
                  <a:schemeClr val="bg2"/>
                </a:solidFill>
              </a:rPr>
              <a:t> α</a:t>
            </a:r>
            <a:r>
              <a:rPr lang="en-US" sz="1400" dirty="0" err="1">
                <a:solidFill>
                  <a:schemeClr val="bg2"/>
                </a:solidFill>
              </a:rPr>
              <a:t>υτά</a:t>
            </a:r>
            <a:r>
              <a:rPr lang="en-US" sz="1400" dirty="0">
                <a:solidFill>
                  <a:schemeClr val="bg2"/>
                </a:solidFill>
              </a:rPr>
              <a:t> απ</a:t>
            </a:r>
            <a:r>
              <a:rPr lang="en-US" sz="1400" dirty="0" err="1">
                <a:solidFill>
                  <a:schemeClr val="bg2"/>
                </a:solidFill>
              </a:rPr>
              <a:t>εικονιζότ</a:t>
            </a:r>
            <a:r>
              <a:rPr lang="en-US" sz="1400" dirty="0">
                <a:solidFill>
                  <a:schemeClr val="bg2"/>
                </a:solidFill>
              </a:rPr>
              <a:t>αν η αγωνία τους να εκφραστούν και να πουν στον κόσμο ότι είναι ικανοί και έχουν διάθεση να ενταχθούν με δημιουργικό πλέον τρόπο στην κοινωνία. </a:t>
            </a:r>
            <a:r>
              <a:rPr lang="en-US" sz="1400" dirty="0" err="1">
                <a:solidFill>
                  <a:schemeClr val="bg2"/>
                </a:solidFill>
              </a:rPr>
              <a:t>Στο</a:t>
            </a:r>
            <a:r>
              <a:rPr lang="en-US" sz="1400" dirty="0">
                <a:solidFill>
                  <a:schemeClr val="bg2"/>
                </a:solidFill>
              </a:rPr>
              <a:t> Μπα</a:t>
            </a:r>
            <a:r>
              <a:rPr lang="en-US" sz="1400" dirty="0" err="1">
                <a:solidFill>
                  <a:schemeClr val="bg2"/>
                </a:solidFill>
              </a:rPr>
              <a:t>ζάρ</a:t>
            </a:r>
            <a:r>
              <a:rPr lang="en-US" sz="1400" dirty="0">
                <a:solidFill>
                  <a:schemeClr val="bg2"/>
                </a:solidFill>
              </a:rPr>
              <a:t>  υπ</a:t>
            </a:r>
            <a:r>
              <a:rPr lang="en-US" sz="1400" dirty="0" err="1">
                <a:solidFill>
                  <a:schemeClr val="bg2"/>
                </a:solidFill>
              </a:rPr>
              <a:t>ήρξε</a:t>
            </a:r>
            <a:r>
              <a:rPr lang="en-US" sz="1400" dirty="0">
                <a:solidFill>
                  <a:schemeClr val="bg2"/>
                </a:solidFill>
              </a:rPr>
              <a:t> η </a:t>
            </a:r>
            <a:r>
              <a:rPr lang="en-US" sz="1400" dirty="0" err="1">
                <a:solidFill>
                  <a:schemeClr val="bg2"/>
                </a:solidFill>
              </a:rPr>
              <a:t>σύμ</a:t>
            </a:r>
            <a:r>
              <a:rPr lang="en-US" sz="1400" dirty="0">
                <a:solidFill>
                  <a:schemeClr val="bg2"/>
                </a:solidFill>
              </a:rPr>
              <a:t>πραξη των Κοινωνικών λειτουργών, Ελένης Δούκα και Χρήστου Παπαμήτρου (14-15/12/18)</a:t>
            </a:r>
            <a:br>
              <a:rPr lang="en-US" sz="1400" dirty="0">
                <a:solidFill>
                  <a:schemeClr val="bg2"/>
                </a:solidFill>
              </a:rPr>
            </a:br>
            <a:br>
              <a:rPr lang="en-US" sz="1400" dirty="0">
                <a:solidFill>
                  <a:schemeClr val="bg2"/>
                </a:solidFill>
              </a:rPr>
            </a:br>
            <a:endParaRPr lang="en-US" sz="1400" dirty="0">
              <a:solidFill>
                <a:schemeClr val="bg2"/>
              </a:solidFill>
            </a:endParaRPr>
          </a:p>
        </p:txBody>
      </p:sp>
      <p:cxnSp>
        <p:nvCxnSpPr>
          <p:cNvPr id="32" name="Straight Connector 31">
            <a:extLst>
              <a:ext uri="{FF2B5EF4-FFF2-40B4-BE49-F238E27FC236}">
                <a16:creationId xmlns:a16="http://schemas.microsoft.com/office/drawing/2014/main" id="{7EC0199D-F2D3-4E40-999E-D0DB4ACA5B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608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71"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72"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73"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75" name="Group 74">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76"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77"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78" name="Straight Connector 77">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53F2DC5E-02B9-4419-8BCE-E53B11ED0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424105A1-6511-40C2-825E-0C8C65A060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83" name="Freeform 13">
              <a:extLst>
                <a:ext uri="{FF2B5EF4-FFF2-40B4-BE49-F238E27FC236}">
                  <a16:creationId xmlns:a16="http://schemas.microsoft.com/office/drawing/2014/main" id="{11CD12F8-8480-4143-9CA3-2FC1810FFE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alpha val="60000"/>
              </a:schemeClr>
            </a:solidFill>
            <a:ln>
              <a:noFill/>
            </a:ln>
          </p:spPr>
        </p:sp>
        <p:sp>
          <p:nvSpPr>
            <p:cNvPr id="100" name="Freeform 9">
              <a:extLst>
                <a:ext uri="{FF2B5EF4-FFF2-40B4-BE49-F238E27FC236}">
                  <a16:creationId xmlns:a16="http://schemas.microsoft.com/office/drawing/2014/main" id="{09B6B22C-D862-4F04-9605-7C90405B6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alpha val="60000"/>
              </a:schemeClr>
            </a:solidFill>
            <a:ln>
              <a:noFill/>
            </a:ln>
          </p:spPr>
        </p:sp>
        <p:sp>
          <p:nvSpPr>
            <p:cNvPr id="85" name="Freeform 5">
              <a:extLst>
                <a:ext uri="{FF2B5EF4-FFF2-40B4-BE49-F238E27FC236}">
                  <a16:creationId xmlns:a16="http://schemas.microsoft.com/office/drawing/2014/main" id="{4121850F-55FD-40D3-BC6D-13EDE35F32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alpha val="60000"/>
              </a:schemeClr>
            </a:solidFill>
            <a:ln>
              <a:noFill/>
            </a:ln>
          </p:spPr>
        </p:sp>
      </p:grpSp>
      <p:sp>
        <p:nvSpPr>
          <p:cNvPr id="87" name="Rounded Rectangle 7">
            <a:extLst>
              <a:ext uri="{FF2B5EF4-FFF2-40B4-BE49-F238E27FC236}">
                <a16:creationId xmlns:a16="http://schemas.microsoft.com/office/drawing/2014/main" id="{1CA269D9-F567-48FB-87B3-248F07EB1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67784" y="467784"/>
            <a:ext cx="11260976" cy="5922963"/>
          </a:xfrm>
          <a:prstGeom prst="roundRect">
            <a:avLst>
              <a:gd name="adj" fmla="val 522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E55A91-9988-4AA2-9364-8614D92BCD5D}"/>
              </a:ext>
            </a:extLst>
          </p:cNvPr>
          <p:cNvPicPr>
            <a:picLocks noChangeAspect="1"/>
          </p:cNvPicPr>
          <p:nvPr/>
        </p:nvPicPr>
        <p:blipFill rotWithShape="1">
          <a:blip r:embed="rId2" cstate="print">
            <a:extLst/>
          </a:blip>
          <a:srcRect l="7925" r="7927" b="2"/>
          <a:stretch/>
        </p:blipFill>
        <p:spPr>
          <a:xfrm>
            <a:off x="5337548" y="670965"/>
            <a:ext cx="6189620" cy="5516602"/>
          </a:xfrm>
          <a:prstGeom prst="rect">
            <a:avLst/>
          </a:prstGeom>
        </p:spPr>
      </p:pic>
      <p:sp>
        <p:nvSpPr>
          <p:cNvPr id="89" name="Freeform 18">
            <a:extLst>
              <a:ext uri="{FF2B5EF4-FFF2-40B4-BE49-F238E27FC236}">
                <a16:creationId xmlns:a16="http://schemas.microsoft.com/office/drawing/2014/main" id="{4ABF56C1-919D-4B2B-AD18-A3B3897D7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4" y="474134"/>
            <a:ext cx="11260976" cy="5922963"/>
          </a:xfrm>
          <a:custGeom>
            <a:avLst/>
            <a:gdLst>
              <a:gd name="connsiteX0" fmla="*/ 336522 w 11260976"/>
              <a:gd name="connsiteY0" fmla="*/ 196832 h 5922963"/>
              <a:gd name="connsiteX1" fmla="*/ 209530 w 11260976"/>
              <a:gd name="connsiteY1" fmla="*/ 323824 h 5922963"/>
              <a:gd name="connsiteX2" fmla="*/ 209530 w 11260976"/>
              <a:gd name="connsiteY2" fmla="*/ 5586441 h 5922963"/>
              <a:gd name="connsiteX3" fmla="*/ 336522 w 11260976"/>
              <a:gd name="connsiteY3" fmla="*/ 5713433 h 5922963"/>
              <a:gd name="connsiteX4" fmla="*/ 10938742 w 11260976"/>
              <a:gd name="connsiteY4" fmla="*/ 5713433 h 5922963"/>
              <a:gd name="connsiteX5" fmla="*/ 11065734 w 11260976"/>
              <a:gd name="connsiteY5" fmla="*/ 5586441 h 5922963"/>
              <a:gd name="connsiteX6" fmla="*/ 11065734 w 11260976"/>
              <a:gd name="connsiteY6" fmla="*/ 323824 h 5922963"/>
              <a:gd name="connsiteX7" fmla="*/ 10938742 w 11260976"/>
              <a:gd name="connsiteY7" fmla="*/ 196832 h 5922963"/>
              <a:gd name="connsiteX8" fmla="*/ 309593 w 11260976"/>
              <a:gd name="connsiteY8" fmla="*/ 0 h 5922963"/>
              <a:gd name="connsiteX9" fmla="*/ 10951383 w 11260976"/>
              <a:gd name="connsiteY9" fmla="*/ 0 h 5922963"/>
              <a:gd name="connsiteX10" fmla="*/ 11260976 w 11260976"/>
              <a:gd name="connsiteY10" fmla="*/ 309593 h 5922963"/>
              <a:gd name="connsiteX11" fmla="*/ 11260976 w 11260976"/>
              <a:gd name="connsiteY11" fmla="*/ 5613370 h 5922963"/>
              <a:gd name="connsiteX12" fmla="*/ 10951383 w 11260976"/>
              <a:gd name="connsiteY12" fmla="*/ 5922963 h 5922963"/>
              <a:gd name="connsiteX13" fmla="*/ 309593 w 11260976"/>
              <a:gd name="connsiteY13" fmla="*/ 5922963 h 5922963"/>
              <a:gd name="connsiteX14" fmla="*/ 0 w 11260976"/>
              <a:gd name="connsiteY14" fmla="*/ 5613370 h 5922963"/>
              <a:gd name="connsiteX15" fmla="*/ 0 w 11260976"/>
              <a:gd name="connsiteY15" fmla="*/ 309593 h 5922963"/>
              <a:gd name="connsiteX16" fmla="*/ 309593 w 11260976"/>
              <a:gd name="connsiteY16" fmla="*/ 0 h 592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60976" h="5922963">
                <a:moveTo>
                  <a:pt x="336522" y="196832"/>
                </a:moveTo>
                <a:cubicBezTo>
                  <a:pt x="266386" y="196832"/>
                  <a:pt x="209530" y="253688"/>
                  <a:pt x="209530" y="323824"/>
                </a:cubicBezTo>
                <a:lnTo>
                  <a:pt x="209530" y="5586441"/>
                </a:lnTo>
                <a:cubicBezTo>
                  <a:pt x="209530" y="5656577"/>
                  <a:pt x="266386" y="5713433"/>
                  <a:pt x="336522" y="5713433"/>
                </a:cubicBezTo>
                <a:lnTo>
                  <a:pt x="10938742" y="5713433"/>
                </a:lnTo>
                <a:cubicBezTo>
                  <a:pt x="11008878" y="5713433"/>
                  <a:pt x="11065734" y="5656577"/>
                  <a:pt x="11065734" y="5586441"/>
                </a:cubicBezTo>
                <a:lnTo>
                  <a:pt x="11065734" y="323824"/>
                </a:lnTo>
                <a:cubicBezTo>
                  <a:pt x="11065734" y="253688"/>
                  <a:pt x="11008878" y="196832"/>
                  <a:pt x="10938742" y="196832"/>
                </a:cubicBezTo>
                <a:close/>
                <a:moveTo>
                  <a:pt x="309593" y="0"/>
                </a:moveTo>
                <a:lnTo>
                  <a:pt x="10951383" y="0"/>
                </a:lnTo>
                <a:cubicBezTo>
                  <a:pt x="11122366" y="0"/>
                  <a:pt x="11260976" y="138610"/>
                  <a:pt x="11260976" y="309593"/>
                </a:cubicBezTo>
                <a:lnTo>
                  <a:pt x="11260976" y="5613370"/>
                </a:lnTo>
                <a:cubicBezTo>
                  <a:pt x="11260976" y="5784353"/>
                  <a:pt x="11122366" y="5922963"/>
                  <a:pt x="10951383" y="5922963"/>
                </a:cubicBezTo>
                <a:lnTo>
                  <a:pt x="309593" y="5922963"/>
                </a:lnTo>
                <a:cubicBezTo>
                  <a:pt x="138610" y="5922963"/>
                  <a:pt x="0" y="5784353"/>
                  <a:pt x="0" y="5613370"/>
                </a:cubicBezTo>
                <a:lnTo>
                  <a:pt x="0" y="309593"/>
                </a:lnTo>
                <a:cubicBezTo>
                  <a:pt x="0" y="138610"/>
                  <a:pt x="138610" y="0"/>
                  <a:pt x="30959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Rounded Rectangle 8">
            <a:extLst>
              <a:ext uri="{FF2B5EF4-FFF2-40B4-BE49-F238E27FC236}">
                <a16:creationId xmlns:a16="http://schemas.microsoft.com/office/drawing/2014/main" id="{2244DFF3-FC1D-4EBD-AEBD-1C5D32391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964" y="670965"/>
            <a:ext cx="10856204" cy="5516602"/>
          </a:xfrm>
          <a:prstGeom prst="roundRect">
            <a:avLst>
              <a:gd name="adj" fmla="val 2462"/>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58E0-A14D-4B82-A858-AD7EB16AE501}"/>
              </a:ext>
            </a:extLst>
          </p:cNvPr>
          <p:cNvSpPr>
            <a:spLocks noGrp="1"/>
          </p:cNvSpPr>
          <p:nvPr>
            <p:ph type="title"/>
          </p:nvPr>
        </p:nvSpPr>
        <p:spPr>
          <a:xfrm>
            <a:off x="838199" y="807727"/>
            <a:ext cx="5533103" cy="3565782"/>
          </a:xfrm>
        </p:spPr>
        <p:txBody>
          <a:bodyPr vert="horz" lIns="91440" tIns="45720" rIns="91440" bIns="45720" rtlCol="0" anchor="t">
            <a:noAutofit/>
          </a:bodyPr>
          <a:lstStyle/>
          <a:p>
            <a:pPr>
              <a:lnSpc>
                <a:spcPct val="100000"/>
              </a:lnSpc>
            </a:pPr>
            <a:r>
              <a:rPr lang="en-US" sz="1800" b="1" dirty="0">
                <a:solidFill>
                  <a:schemeClr val="bg2"/>
                </a:solidFill>
              </a:rPr>
              <a:t>ΠΑΡΑΣΤΑΣΗ ΣΤΑ ΑΓΓΛΙΚΑ</a:t>
            </a:r>
            <a:br>
              <a:rPr lang="en-US" sz="1800" dirty="0">
                <a:solidFill>
                  <a:schemeClr val="bg2"/>
                </a:solidFill>
              </a:rPr>
            </a:br>
            <a:r>
              <a:rPr lang="en-US" sz="1800" dirty="0" err="1">
                <a:solidFill>
                  <a:schemeClr val="bg2"/>
                </a:solidFill>
              </a:rPr>
              <a:t>Φέτος</a:t>
            </a:r>
            <a:r>
              <a:rPr lang="en-US" sz="1800" dirty="0">
                <a:solidFill>
                  <a:schemeClr val="bg2"/>
                </a:solidFill>
              </a:rPr>
              <a:t> </a:t>
            </a:r>
            <a:r>
              <a:rPr lang="en-US" sz="1800" dirty="0" err="1">
                <a:solidFill>
                  <a:schemeClr val="bg2"/>
                </a:solidFill>
              </a:rPr>
              <a:t>στο</a:t>
            </a:r>
            <a:r>
              <a:rPr lang="en-US" sz="1800" dirty="0">
                <a:solidFill>
                  <a:schemeClr val="bg2"/>
                </a:solidFill>
              </a:rPr>
              <a:t> Κ.Κ. Ναυπ</a:t>
            </a:r>
            <a:r>
              <a:rPr lang="en-US" sz="1800" dirty="0" err="1">
                <a:solidFill>
                  <a:schemeClr val="bg2"/>
                </a:solidFill>
              </a:rPr>
              <a:t>λίου</a:t>
            </a:r>
            <a:r>
              <a:rPr lang="en-US" sz="1800" dirty="0">
                <a:solidFill>
                  <a:schemeClr val="bg2"/>
                </a:solidFill>
              </a:rPr>
              <a:t> η Κα</a:t>
            </a:r>
            <a:r>
              <a:rPr lang="en-US" sz="1800" dirty="0" err="1">
                <a:solidFill>
                  <a:schemeClr val="bg2"/>
                </a:solidFill>
              </a:rPr>
              <a:t>θηγήτρι</a:t>
            </a:r>
            <a:r>
              <a:rPr lang="en-US" sz="1800" dirty="0">
                <a:solidFill>
                  <a:schemeClr val="bg2"/>
                </a:solidFill>
              </a:rPr>
              <a:t>α Γκέλη Ντηλιά (εθελόντρια) άρχισε τακτικά μαθήματα Αγγλικών. </a:t>
            </a:r>
            <a:r>
              <a:rPr lang="en-US" sz="1800" dirty="0" err="1">
                <a:solidFill>
                  <a:schemeClr val="bg2"/>
                </a:solidFill>
              </a:rPr>
              <a:t>Οι</a:t>
            </a:r>
            <a:r>
              <a:rPr lang="en-US" sz="1800" dirty="0">
                <a:solidFill>
                  <a:schemeClr val="bg2"/>
                </a:solidFill>
              </a:rPr>
              <a:t> </a:t>
            </a:r>
            <a:r>
              <a:rPr lang="en-US" sz="1800" dirty="0" err="1">
                <a:solidFill>
                  <a:schemeClr val="bg2"/>
                </a:solidFill>
              </a:rPr>
              <a:t>έγκλειστοι</a:t>
            </a:r>
            <a:r>
              <a:rPr lang="en-US" sz="1800" dirty="0">
                <a:solidFill>
                  <a:schemeClr val="bg2"/>
                </a:solidFill>
              </a:rPr>
              <a:t> τα απ</a:t>
            </a:r>
            <a:r>
              <a:rPr lang="en-US" sz="1800" dirty="0" err="1">
                <a:solidFill>
                  <a:schemeClr val="bg2"/>
                </a:solidFill>
              </a:rPr>
              <a:t>οδέχτηκ</a:t>
            </a:r>
            <a:r>
              <a:rPr lang="en-US" sz="1800" dirty="0">
                <a:solidFill>
                  <a:schemeClr val="bg2"/>
                </a:solidFill>
              </a:rPr>
              <a:t>αν με μεγάλη χαρά και δήλωσαν ότι η εκμάθηση των Αγγλικών τους έκανε να νιώθουν υψηλή αυτοπεποίθηση, που δεν μπορούσαν να νιώσουν στη φυλακή ή στη ζωή. </a:t>
            </a:r>
            <a:r>
              <a:rPr lang="en-US" sz="1800" dirty="0" err="1">
                <a:solidFill>
                  <a:schemeClr val="bg2"/>
                </a:solidFill>
              </a:rPr>
              <a:t>Με</a:t>
            </a:r>
            <a:r>
              <a:rPr lang="en-US" sz="1800" dirty="0">
                <a:solidFill>
                  <a:schemeClr val="bg2"/>
                </a:solidFill>
              </a:rPr>
              <a:t> </a:t>
            </a:r>
            <a:r>
              <a:rPr lang="en-US" sz="1800" dirty="0" err="1">
                <a:solidFill>
                  <a:schemeClr val="bg2"/>
                </a:solidFill>
              </a:rPr>
              <a:t>την</a:t>
            </a:r>
            <a:r>
              <a:rPr lang="en-US" sz="1800" dirty="0">
                <a:solidFill>
                  <a:schemeClr val="bg2"/>
                </a:solidFill>
              </a:rPr>
              <a:t> α</a:t>
            </a:r>
            <a:r>
              <a:rPr lang="en-US" sz="1800" dirty="0" err="1">
                <a:solidFill>
                  <a:schemeClr val="bg2"/>
                </a:solidFill>
              </a:rPr>
              <a:t>ρχή</a:t>
            </a:r>
            <a:r>
              <a:rPr lang="en-US" sz="1800" dirty="0">
                <a:solidFill>
                  <a:schemeClr val="bg2"/>
                </a:solidFill>
              </a:rPr>
              <a:t> </a:t>
            </a:r>
            <a:r>
              <a:rPr lang="en-US" sz="1800" dirty="0" err="1">
                <a:solidFill>
                  <a:schemeClr val="bg2"/>
                </a:solidFill>
              </a:rPr>
              <a:t>των</a:t>
            </a:r>
            <a:r>
              <a:rPr lang="en-US" sz="1800" dirty="0">
                <a:solidFill>
                  <a:schemeClr val="bg2"/>
                </a:solidFill>
              </a:rPr>
              <a:t> μα</a:t>
            </a:r>
            <a:r>
              <a:rPr lang="en-US" sz="1800" dirty="0" err="1">
                <a:solidFill>
                  <a:schemeClr val="bg2"/>
                </a:solidFill>
              </a:rPr>
              <a:t>θημάτων</a:t>
            </a:r>
            <a:r>
              <a:rPr lang="en-US" sz="1800" dirty="0">
                <a:solidFill>
                  <a:schemeClr val="bg2"/>
                </a:solidFill>
              </a:rPr>
              <a:t> η κα</a:t>
            </a:r>
            <a:r>
              <a:rPr lang="en-US" sz="1800" dirty="0" err="1">
                <a:solidFill>
                  <a:schemeClr val="bg2"/>
                </a:solidFill>
              </a:rPr>
              <a:t>θηγήτριά</a:t>
            </a:r>
            <a:r>
              <a:rPr lang="en-US" sz="1800" dirty="0">
                <a:solidFill>
                  <a:schemeClr val="bg2"/>
                </a:solidFill>
              </a:rPr>
              <a:t> </a:t>
            </a:r>
            <a:r>
              <a:rPr lang="en-US" sz="1800" dirty="0" err="1">
                <a:solidFill>
                  <a:schemeClr val="bg2"/>
                </a:solidFill>
              </a:rPr>
              <a:t>τους</a:t>
            </a:r>
            <a:r>
              <a:rPr lang="en-US" sz="1800" dirty="0">
                <a:solidFill>
                  <a:schemeClr val="bg2"/>
                </a:solidFill>
              </a:rPr>
              <a:t> </a:t>
            </a:r>
            <a:r>
              <a:rPr lang="en-US" sz="1800" dirty="0" err="1">
                <a:solidFill>
                  <a:schemeClr val="bg2"/>
                </a:solidFill>
              </a:rPr>
              <a:t>άρχισε</a:t>
            </a:r>
            <a:r>
              <a:rPr lang="en-US" sz="1800" dirty="0">
                <a:solidFill>
                  <a:schemeClr val="bg2"/>
                </a:solidFill>
              </a:rPr>
              <a:t> να </a:t>
            </a:r>
            <a:r>
              <a:rPr lang="en-US" sz="1800" dirty="0" err="1">
                <a:solidFill>
                  <a:schemeClr val="bg2"/>
                </a:solidFill>
              </a:rPr>
              <a:t>τους</a:t>
            </a:r>
            <a:r>
              <a:rPr lang="en-US" sz="1800" dirty="0">
                <a:solidFill>
                  <a:schemeClr val="bg2"/>
                </a:solidFill>
              </a:rPr>
              <a:t> </a:t>
            </a:r>
            <a:r>
              <a:rPr lang="en-US" sz="1800" dirty="0" err="1">
                <a:solidFill>
                  <a:schemeClr val="bg2"/>
                </a:solidFill>
              </a:rPr>
              <a:t>ετοιμάζει</a:t>
            </a:r>
            <a:r>
              <a:rPr lang="en-US" sz="1800" dirty="0">
                <a:solidFill>
                  <a:schemeClr val="bg2"/>
                </a:solidFill>
              </a:rPr>
              <a:t> να πα</a:t>
            </a:r>
            <a:r>
              <a:rPr lang="en-US" sz="1800" dirty="0" err="1">
                <a:solidFill>
                  <a:schemeClr val="bg2"/>
                </a:solidFill>
              </a:rPr>
              <a:t>ίξουν</a:t>
            </a:r>
            <a:r>
              <a:rPr lang="en-US" sz="1800" dirty="0">
                <a:solidFill>
                  <a:schemeClr val="bg2"/>
                </a:solidFill>
              </a:rPr>
              <a:t> </a:t>
            </a:r>
            <a:r>
              <a:rPr lang="en-US" sz="1800" dirty="0" err="1">
                <a:solidFill>
                  <a:schemeClr val="bg2"/>
                </a:solidFill>
              </a:rPr>
              <a:t>έν</a:t>
            </a:r>
            <a:r>
              <a:rPr lang="en-US" sz="1800" dirty="0">
                <a:solidFill>
                  <a:schemeClr val="bg2"/>
                </a:solidFill>
              </a:rPr>
              <a:t>α θεατρικό έργο τα Χριστούγεννα. </a:t>
            </a:r>
            <a:r>
              <a:rPr lang="en-US" sz="1800" dirty="0" err="1">
                <a:solidFill>
                  <a:schemeClr val="bg2"/>
                </a:solidFill>
              </a:rPr>
              <a:t>Με</a:t>
            </a:r>
            <a:r>
              <a:rPr lang="en-US" sz="1800" dirty="0">
                <a:solidFill>
                  <a:schemeClr val="bg2"/>
                </a:solidFill>
              </a:rPr>
              <a:t> π</a:t>
            </a:r>
            <a:r>
              <a:rPr lang="en-US" sz="1800" dirty="0" err="1">
                <a:solidFill>
                  <a:schemeClr val="bg2"/>
                </a:solidFill>
              </a:rPr>
              <a:t>ολλές</a:t>
            </a:r>
            <a:r>
              <a:rPr lang="en-US" sz="1800" dirty="0">
                <a:solidFill>
                  <a:schemeClr val="bg2"/>
                </a:solidFill>
              </a:rPr>
              <a:t> π</a:t>
            </a:r>
            <a:r>
              <a:rPr lang="en-US" sz="1800" dirty="0" err="1">
                <a:solidFill>
                  <a:schemeClr val="bg2"/>
                </a:solidFill>
              </a:rPr>
              <a:t>ρό</a:t>
            </a:r>
            <a:r>
              <a:rPr lang="en-US" sz="1800" dirty="0">
                <a:solidFill>
                  <a:schemeClr val="bg2"/>
                </a:solidFill>
              </a:rPr>
              <a:t>βες που έγιναν αστραπιαία κατάφεραν και δημιούργησαν μια θεατρική παράσταση στα αγγλικά, διασκευή του Mr Scroutz. </a:t>
            </a:r>
            <a:r>
              <a:rPr lang="en-US" sz="1800" dirty="0" err="1">
                <a:solidFill>
                  <a:schemeClr val="bg2"/>
                </a:solidFill>
              </a:rPr>
              <a:t>Προσκλήθηκ</a:t>
            </a:r>
            <a:r>
              <a:rPr lang="en-US" sz="1800" dirty="0">
                <a:solidFill>
                  <a:schemeClr val="bg2"/>
                </a:solidFill>
              </a:rPr>
              <a:t>αν ορισμένοι εθελοντές στην παράσταση. </a:t>
            </a:r>
            <a:r>
              <a:rPr lang="en-US" sz="1800" dirty="0" err="1">
                <a:solidFill>
                  <a:schemeClr val="bg2"/>
                </a:solidFill>
              </a:rPr>
              <a:t>Οι</a:t>
            </a:r>
            <a:r>
              <a:rPr lang="en-US" sz="1800" dirty="0">
                <a:solidFill>
                  <a:schemeClr val="bg2"/>
                </a:solidFill>
              </a:rPr>
              <a:t> </a:t>
            </a:r>
            <a:r>
              <a:rPr lang="en-US" sz="1800" dirty="0" err="1">
                <a:solidFill>
                  <a:schemeClr val="bg2"/>
                </a:solidFill>
              </a:rPr>
              <a:t>έγκλεστοι</a:t>
            </a:r>
            <a:r>
              <a:rPr lang="en-US" sz="1800" dirty="0">
                <a:solidFill>
                  <a:schemeClr val="bg2"/>
                </a:solidFill>
              </a:rPr>
              <a:t> </a:t>
            </a:r>
            <a:r>
              <a:rPr lang="en-US" sz="1800" dirty="0" err="1">
                <a:solidFill>
                  <a:schemeClr val="bg2"/>
                </a:solidFill>
              </a:rPr>
              <a:t>ενδυμ</a:t>
            </a:r>
            <a:r>
              <a:rPr lang="en-US" sz="1800" dirty="0">
                <a:solidFill>
                  <a:schemeClr val="bg2"/>
                </a:solidFill>
              </a:rPr>
              <a:t>ατολογικά είχαν ακολουθήσει τις οδηγίες της καθηγήτριάς τους όπως επίσης κατασκεύασαν απλά σκηνικά. Η πα</a:t>
            </a:r>
            <a:r>
              <a:rPr lang="en-US" sz="1800" dirty="0" err="1">
                <a:solidFill>
                  <a:schemeClr val="bg2"/>
                </a:solidFill>
              </a:rPr>
              <a:t>ράστ</a:t>
            </a:r>
            <a:r>
              <a:rPr lang="en-US" sz="1800" dirty="0">
                <a:solidFill>
                  <a:schemeClr val="bg2"/>
                </a:solidFill>
              </a:rPr>
              <a:t>αση εξέπληξε όλους καθώς οι έγκλειστοι μιλούσαν αγγλικά.  (20/12/18)</a:t>
            </a:r>
            <a:br>
              <a:rPr lang="en-US" sz="1800" dirty="0">
                <a:solidFill>
                  <a:schemeClr val="bg2"/>
                </a:solidFill>
              </a:rPr>
            </a:br>
            <a:endParaRPr lang="en-US" sz="1800" dirty="0">
              <a:solidFill>
                <a:schemeClr val="bg2"/>
              </a:solidFill>
            </a:endParaRPr>
          </a:p>
        </p:txBody>
      </p:sp>
      <p:cxnSp>
        <p:nvCxnSpPr>
          <p:cNvPr id="93" name="Straight Connector 92">
            <a:extLst>
              <a:ext uri="{FF2B5EF4-FFF2-40B4-BE49-F238E27FC236}">
                <a16:creationId xmlns:a16="http://schemas.microsoft.com/office/drawing/2014/main" id="{7EC0199D-F2D3-4E40-999E-D0DB4ACA5B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1100"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047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08A5-D5F6-4176-A8D8-8CAB6D03B17C}"/>
              </a:ext>
            </a:extLst>
          </p:cNvPr>
          <p:cNvSpPr>
            <a:spLocks noGrp="1"/>
          </p:cNvSpPr>
          <p:nvPr>
            <p:ph type="title"/>
          </p:nvPr>
        </p:nvSpPr>
        <p:spPr>
          <a:xfrm>
            <a:off x="1272874" y="231213"/>
            <a:ext cx="10186623" cy="1560716"/>
          </a:xfrm>
        </p:spPr>
        <p:txBody>
          <a:bodyPr>
            <a:normAutofit fontScale="90000"/>
          </a:bodyPr>
          <a:lstStyle/>
          <a:p>
            <a:r>
              <a:rPr lang="el-GR" sz="2200" dirty="0"/>
              <a:t>ΓΙΟΡΤΗ ΓΙΑ ΤΑ ΠΑΙΔΙΑ ΤΩΝ ΕΓΚΛΕΙΣΤΩΝ</a:t>
            </a:r>
            <a:br>
              <a:rPr lang="el-GR" sz="2200" dirty="0"/>
            </a:br>
            <a:r>
              <a:rPr lang="el-GR" sz="2200" dirty="0"/>
              <a:t>«Μια αγκαλιά και δυό τραγούδια», γιορτή για τα παιδιά των εγκλείστων που οργάνωσαν και παρουσίασαν οι ίδιοι. </a:t>
            </a:r>
            <a:br>
              <a:rPr lang="el-GR" sz="2200" dirty="0"/>
            </a:br>
            <a:r>
              <a:rPr lang="el-GR" sz="2200" dirty="0"/>
              <a:t>Ο αποχωρισμός των παιδιών από τον πατέρα επηρεάζει τη συμπεριφορά των παιδιών η οποία μπορεί να γίνει ακόμα και αντικοινωνική (Bowlby, 1946, Mumola, 2000, Julie Poehimann – Tynan 2015, Murray, Farrington, 2004, 2012 κά). Oι έρευνες αυτές δείχνουν ότι τα παιδιά των φυλακισμένων φαίνεται ότι υποφέρουν βαθειά και παρουσιάζουν ψυχοκοινωνικές δυσκολίες λόγω του εγκλεισμού του πατέρα. Στα πλαίσια της συναισθηματικής ανάπτυξης και των σχέσεων ενδυνάμωσης πατέρα – παιδιού, οργανώσαμε μια γιορτή με τους έγκλειστους για τα παιδιά τους, την οποία θα ετοιμάζανε και θα παρουσιάζανε οι ίδιοι, θα ήταν δηλαδή οι πρωταγωνιστές για τα παιδιά τους, τα οποία αισθάνθηκαν το ενδιαφέρον και την αγάπη του πατέρα τους. Ήρθαν 14 παιδιά με τις μητέρες του από 2 ετών μέχρι 18 τα οποία ήταν αφοσιωμένα σε ό,τι έκαναν οι μπαμπάδες τους και με τη σειρά τους και εκείνα ζωγράφισαν, χόρεψαν και είδαν το χώρο στο προαύλιο που είχαν ζωγραφίσει οι έγκλειστοι. </a:t>
            </a:r>
            <a:br>
              <a:rPr lang="el-GR" sz="2200" dirty="0"/>
            </a:br>
            <a:r>
              <a:rPr lang="el-GR" sz="2200" dirty="0"/>
              <a:t>Την γιορτή ετοίμασαν η Βαλεντίνα Μιχαήλ η Αθηνά Κλαδά και η Κατερίνα Δήμα (παραμύθια , κατασκευές). Το χορό δίδαξε η Δέσποινα Διακάκη με τη μουσικό Μαίρη Λούμου.  Η Φωτεινή Χασάπη με τη Σταματίνα Μπρεάνου και τη Χρυσάνθη Μαντζαβράκου βοήθησαν τους κρατούμενους να φτιάξουν κουλουράκια.</a:t>
            </a:r>
            <a:br>
              <a:rPr lang="el-GR" sz="2200" dirty="0"/>
            </a:br>
            <a:r>
              <a:rPr lang="el-GR" sz="2200" dirty="0"/>
              <a:t>Η γιορτή έγινε με την εποπτεία του Διευθυντή Γιάννη Μπαρμπαγιάννη και το συντονισμό της Ομότιμης καθηγήτριας, Άλκηστις Κοντογιάννη. (21/12/18)</a:t>
            </a:r>
            <a:br>
              <a:rPr lang="el-GR" dirty="0"/>
            </a:br>
            <a:r>
              <a:rPr lang="el-GR" dirty="0"/>
              <a:t> </a:t>
            </a:r>
            <a:br>
              <a:rPr lang="el-GR" dirty="0"/>
            </a:br>
            <a:endParaRPr lang="el-GR" dirty="0"/>
          </a:p>
        </p:txBody>
      </p:sp>
    </p:spTree>
    <p:extLst>
      <p:ext uri="{BB962C8B-B14F-4D97-AF65-F5344CB8AC3E}">
        <p14:creationId xmlns:p14="http://schemas.microsoft.com/office/powerpoint/2010/main" val="1743728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7B180DA-CB68-4446-BB9E-177AA6CCD2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42" name="Freeform 5">
              <a:extLst>
                <a:ext uri="{FF2B5EF4-FFF2-40B4-BE49-F238E27FC236}">
                  <a16:creationId xmlns:a16="http://schemas.microsoft.com/office/drawing/2014/main" id="{09F394BC-CCB8-4A03-8A41-28FDC59750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43" name="Freeform 15">
              <a:extLst>
                <a:ext uri="{FF2B5EF4-FFF2-40B4-BE49-F238E27FC236}">
                  <a16:creationId xmlns:a16="http://schemas.microsoft.com/office/drawing/2014/main" id="{7D6B226C-CA4F-4285-A31B-03504A707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45" name="Rectangle 44">
            <a:extLst>
              <a:ext uri="{FF2B5EF4-FFF2-40B4-BE49-F238E27FC236}">
                <a16:creationId xmlns:a16="http://schemas.microsoft.com/office/drawing/2014/main" id="{F886CC28-AC64-40CF-9702-EA84BD862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5">
            <a:extLst>
              <a:ext uri="{FF2B5EF4-FFF2-40B4-BE49-F238E27FC236}">
                <a16:creationId xmlns:a16="http://schemas.microsoft.com/office/drawing/2014/main" id="{315D8AF2-7493-4035-BF59-322CF1CFD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sp>
        <p:nvSpPr>
          <p:cNvPr id="49" name="Rectangle: Rounded Corners 48">
            <a:extLst>
              <a:ext uri="{FF2B5EF4-FFF2-40B4-BE49-F238E27FC236}">
                <a16:creationId xmlns:a16="http://schemas.microsoft.com/office/drawing/2014/main" id="{8C90889F-CF7E-4B71-A2F6-A111299FD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48" y="726948"/>
            <a:ext cx="10661904" cy="5404104"/>
          </a:xfrm>
          <a:prstGeom prst="roundRect">
            <a:avLst>
              <a:gd name="adj" fmla="val 6411"/>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text on a white background&#10;&#10;Description automatically generated">
            <a:extLst>
              <a:ext uri="{FF2B5EF4-FFF2-40B4-BE49-F238E27FC236}">
                <a16:creationId xmlns:a16="http://schemas.microsoft.com/office/drawing/2014/main" id="{5640B606-1356-481E-94DD-470E6986E66A}"/>
              </a:ext>
            </a:extLst>
          </p:cNvPr>
          <p:cNvPicPr>
            <a:picLocks noChangeAspect="1"/>
          </p:cNvPicPr>
          <p:nvPr/>
        </p:nvPicPr>
        <p:blipFill rotWithShape="1">
          <a:blip r:embed="rId2" cstate="print">
            <a:extLst/>
          </a:blip>
          <a:srcRect t="22681" b="11778"/>
          <a:stretch/>
        </p:blipFill>
        <p:spPr>
          <a:xfrm>
            <a:off x="930608" y="889893"/>
            <a:ext cx="10330784" cy="5078215"/>
          </a:xfrm>
          <a:custGeom>
            <a:avLst/>
            <a:gdLst>
              <a:gd name="connsiteX0" fmla="*/ 183606 w 10330784"/>
              <a:gd name="connsiteY0" fmla="*/ 0 h 5078215"/>
              <a:gd name="connsiteX1" fmla="*/ 10153570 w 10330784"/>
              <a:gd name="connsiteY1" fmla="*/ 0 h 5078215"/>
              <a:gd name="connsiteX2" fmla="*/ 10184172 w 10330784"/>
              <a:gd name="connsiteY2" fmla="*/ 3088 h 5078215"/>
              <a:gd name="connsiteX3" fmla="*/ 10330784 w 10330784"/>
              <a:gd name="connsiteY3" fmla="*/ 183124 h 5078215"/>
              <a:gd name="connsiteX4" fmla="*/ 10330784 w 10330784"/>
              <a:gd name="connsiteY4" fmla="*/ 4893800 h 5078215"/>
              <a:gd name="connsiteX5" fmla="*/ 10147167 w 10330784"/>
              <a:gd name="connsiteY5" fmla="*/ 5077570 h 5078215"/>
              <a:gd name="connsiteX6" fmla="*/ 9775868 w 10330784"/>
              <a:gd name="connsiteY6" fmla="*/ 5077570 h 5078215"/>
              <a:gd name="connsiteX7" fmla="*/ 9412719 w 10330784"/>
              <a:gd name="connsiteY7" fmla="*/ 5077570 h 5078215"/>
              <a:gd name="connsiteX8" fmla="*/ 924458 w 10330784"/>
              <a:gd name="connsiteY8" fmla="*/ 5077570 h 5078215"/>
              <a:gd name="connsiteX9" fmla="*/ 918064 w 10330784"/>
              <a:gd name="connsiteY9" fmla="*/ 5078215 h 5078215"/>
              <a:gd name="connsiteX10" fmla="*/ 183616 w 10330784"/>
              <a:gd name="connsiteY10" fmla="*/ 5078215 h 5078215"/>
              <a:gd name="connsiteX11" fmla="*/ 14429 w 10330784"/>
              <a:gd name="connsiteY11" fmla="*/ 4965977 h 5078215"/>
              <a:gd name="connsiteX12" fmla="*/ 0 w 10330784"/>
              <a:gd name="connsiteY12" fmla="*/ 4894450 h 5078215"/>
              <a:gd name="connsiteX13" fmla="*/ 0 w 10330784"/>
              <a:gd name="connsiteY13" fmla="*/ 183765 h 5078215"/>
              <a:gd name="connsiteX14" fmla="*/ 14429 w 10330784"/>
              <a:gd name="connsiteY14" fmla="*/ 112238 h 5078215"/>
              <a:gd name="connsiteX15" fmla="*/ 146611 w 10330784"/>
              <a:gd name="connsiteY15" fmla="*/ 3733 h 507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0784" h="5078215">
                <a:moveTo>
                  <a:pt x="183606" y="0"/>
                </a:moveTo>
                <a:lnTo>
                  <a:pt x="10153570" y="0"/>
                </a:lnTo>
                <a:lnTo>
                  <a:pt x="10184172" y="3088"/>
                </a:lnTo>
                <a:cubicBezTo>
                  <a:pt x="10267844" y="20224"/>
                  <a:pt x="10330784" y="94318"/>
                  <a:pt x="10330784" y="183124"/>
                </a:cubicBezTo>
                <a:lnTo>
                  <a:pt x="10330784" y="4893800"/>
                </a:lnTo>
                <a:cubicBezTo>
                  <a:pt x="10330784" y="4995293"/>
                  <a:pt x="10248576" y="5077570"/>
                  <a:pt x="10147167" y="5077570"/>
                </a:cubicBezTo>
                <a:lnTo>
                  <a:pt x="9775868" y="5077570"/>
                </a:lnTo>
                <a:lnTo>
                  <a:pt x="9412719" y="5077570"/>
                </a:lnTo>
                <a:lnTo>
                  <a:pt x="924458" y="5077570"/>
                </a:lnTo>
                <a:lnTo>
                  <a:pt x="918064" y="5078215"/>
                </a:lnTo>
                <a:lnTo>
                  <a:pt x="183616" y="5078215"/>
                </a:lnTo>
                <a:cubicBezTo>
                  <a:pt x="107560" y="5078215"/>
                  <a:pt x="42303" y="5031934"/>
                  <a:pt x="14429" y="4965977"/>
                </a:cubicBezTo>
                <a:lnTo>
                  <a:pt x="0" y="4894450"/>
                </a:lnTo>
                <a:lnTo>
                  <a:pt x="0" y="183765"/>
                </a:lnTo>
                <a:lnTo>
                  <a:pt x="14429" y="112238"/>
                </a:lnTo>
                <a:cubicBezTo>
                  <a:pt x="37658" y="57273"/>
                  <a:pt x="86846" y="15973"/>
                  <a:pt x="146611" y="3733"/>
                </a:cubicBezTo>
                <a:close/>
              </a:path>
            </a:pathLst>
          </a:custGeom>
          <a:ln w="76200">
            <a:solidFill>
              <a:schemeClr val="accent1"/>
            </a:solidFill>
          </a:ln>
        </p:spPr>
      </p:pic>
    </p:spTree>
    <p:extLst>
      <p:ext uri="{BB962C8B-B14F-4D97-AF65-F5344CB8AC3E}">
        <p14:creationId xmlns:p14="http://schemas.microsoft.com/office/powerpoint/2010/main" val="3594351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7B180DA-CB68-4446-BB9E-177AA6CCD2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0714" y="362425"/>
            <a:ext cx="3495979" cy="6204388"/>
            <a:chOff x="400714" y="362425"/>
            <a:chExt cx="3495979" cy="6204388"/>
          </a:xfrm>
        </p:grpSpPr>
        <p:sp>
          <p:nvSpPr>
            <p:cNvPr id="33" name="Freeform 5">
              <a:extLst>
                <a:ext uri="{FF2B5EF4-FFF2-40B4-BE49-F238E27FC236}">
                  <a16:creationId xmlns:a16="http://schemas.microsoft.com/office/drawing/2014/main" id="{09F394BC-CCB8-4A03-8A41-28FDC59750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34" name="Freeform 15">
              <a:extLst>
                <a:ext uri="{FF2B5EF4-FFF2-40B4-BE49-F238E27FC236}">
                  <a16:creationId xmlns:a16="http://schemas.microsoft.com/office/drawing/2014/main" id="{7D6B226C-CA4F-4285-A31B-03504A707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36" name="Rectangle 35">
            <a:extLst>
              <a:ext uri="{FF2B5EF4-FFF2-40B4-BE49-F238E27FC236}">
                <a16:creationId xmlns:a16="http://schemas.microsoft.com/office/drawing/2014/main" id="{F886CC28-AC64-40CF-9702-EA84BD862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5">
            <a:extLst>
              <a:ext uri="{FF2B5EF4-FFF2-40B4-BE49-F238E27FC236}">
                <a16:creationId xmlns:a16="http://schemas.microsoft.com/office/drawing/2014/main" id="{315D8AF2-7493-4035-BF59-322CF1CFD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sp>
        <p:nvSpPr>
          <p:cNvPr id="40" name="Rectangle: Rounded Corners 39">
            <a:extLst>
              <a:ext uri="{FF2B5EF4-FFF2-40B4-BE49-F238E27FC236}">
                <a16:creationId xmlns:a16="http://schemas.microsoft.com/office/drawing/2014/main" id="{8C90889F-CF7E-4B71-A2F6-A111299FD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48" y="726948"/>
            <a:ext cx="10661904" cy="5404104"/>
          </a:xfrm>
          <a:prstGeom prst="roundRect">
            <a:avLst>
              <a:gd name="adj" fmla="val 6411"/>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CF8B03-F213-4DB4-BA12-6FBA51086426}"/>
              </a:ext>
            </a:extLst>
          </p:cNvPr>
          <p:cNvPicPr>
            <a:picLocks noChangeAspect="1"/>
          </p:cNvPicPr>
          <p:nvPr/>
        </p:nvPicPr>
        <p:blipFill rotWithShape="1">
          <a:blip r:embed="rId2" cstate="print">
            <a:extLst/>
          </a:blip>
          <a:srcRect t="19170" b="43963"/>
          <a:stretch/>
        </p:blipFill>
        <p:spPr>
          <a:xfrm>
            <a:off x="930608" y="889893"/>
            <a:ext cx="10330784" cy="5078215"/>
          </a:xfrm>
          <a:custGeom>
            <a:avLst/>
            <a:gdLst>
              <a:gd name="connsiteX0" fmla="*/ 183606 w 10330784"/>
              <a:gd name="connsiteY0" fmla="*/ 0 h 5078215"/>
              <a:gd name="connsiteX1" fmla="*/ 10153570 w 10330784"/>
              <a:gd name="connsiteY1" fmla="*/ 0 h 5078215"/>
              <a:gd name="connsiteX2" fmla="*/ 10184172 w 10330784"/>
              <a:gd name="connsiteY2" fmla="*/ 3088 h 5078215"/>
              <a:gd name="connsiteX3" fmla="*/ 10330784 w 10330784"/>
              <a:gd name="connsiteY3" fmla="*/ 183124 h 5078215"/>
              <a:gd name="connsiteX4" fmla="*/ 10330784 w 10330784"/>
              <a:gd name="connsiteY4" fmla="*/ 4893800 h 5078215"/>
              <a:gd name="connsiteX5" fmla="*/ 10147167 w 10330784"/>
              <a:gd name="connsiteY5" fmla="*/ 5077570 h 5078215"/>
              <a:gd name="connsiteX6" fmla="*/ 9775868 w 10330784"/>
              <a:gd name="connsiteY6" fmla="*/ 5077570 h 5078215"/>
              <a:gd name="connsiteX7" fmla="*/ 9412719 w 10330784"/>
              <a:gd name="connsiteY7" fmla="*/ 5077570 h 5078215"/>
              <a:gd name="connsiteX8" fmla="*/ 924458 w 10330784"/>
              <a:gd name="connsiteY8" fmla="*/ 5077570 h 5078215"/>
              <a:gd name="connsiteX9" fmla="*/ 918064 w 10330784"/>
              <a:gd name="connsiteY9" fmla="*/ 5078215 h 5078215"/>
              <a:gd name="connsiteX10" fmla="*/ 183616 w 10330784"/>
              <a:gd name="connsiteY10" fmla="*/ 5078215 h 5078215"/>
              <a:gd name="connsiteX11" fmla="*/ 14429 w 10330784"/>
              <a:gd name="connsiteY11" fmla="*/ 4965977 h 5078215"/>
              <a:gd name="connsiteX12" fmla="*/ 0 w 10330784"/>
              <a:gd name="connsiteY12" fmla="*/ 4894450 h 5078215"/>
              <a:gd name="connsiteX13" fmla="*/ 0 w 10330784"/>
              <a:gd name="connsiteY13" fmla="*/ 183765 h 5078215"/>
              <a:gd name="connsiteX14" fmla="*/ 14429 w 10330784"/>
              <a:gd name="connsiteY14" fmla="*/ 112238 h 5078215"/>
              <a:gd name="connsiteX15" fmla="*/ 146611 w 10330784"/>
              <a:gd name="connsiteY15" fmla="*/ 3733 h 507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30784" h="5078215">
                <a:moveTo>
                  <a:pt x="183606" y="0"/>
                </a:moveTo>
                <a:lnTo>
                  <a:pt x="10153570" y="0"/>
                </a:lnTo>
                <a:lnTo>
                  <a:pt x="10184172" y="3088"/>
                </a:lnTo>
                <a:cubicBezTo>
                  <a:pt x="10267844" y="20224"/>
                  <a:pt x="10330784" y="94318"/>
                  <a:pt x="10330784" y="183124"/>
                </a:cubicBezTo>
                <a:lnTo>
                  <a:pt x="10330784" y="4893800"/>
                </a:lnTo>
                <a:cubicBezTo>
                  <a:pt x="10330784" y="4995293"/>
                  <a:pt x="10248576" y="5077570"/>
                  <a:pt x="10147167" y="5077570"/>
                </a:cubicBezTo>
                <a:lnTo>
                  <a:pt x="9775868" y="5077570"/>
                </a:lnTo>
                <a:lnTo>
                  <a:pt x="9412719" y="5077570"/>
                </a:lnTo>
                <a:lnTo>
                  <a:pt x="924458" y="5077570"/>
                </a:lnTo>
                <a:lnTo>
                  <a:pt x="918064" y="5078215"/>
                </a:lnTo>
                <a:lnTo>
                  <a:pt x="183616" y="5078215"/>
                </a:lnTo>
                <a:cubicBezTo>
                  <a:pt x="107560" y="5078215"/>
                  <a:pt x="42303" y="5031934"/>
                  <a:pt x="14429" y="4965977"/>
                </a:cubicBezTo>
                <a:lnTo>
                  <a:pt x="0" y="4894450"/>
                </a:lnTo>
                <a:lnTo>
                  <a:pt x="0" y="183765"/>
                </a:lnTo>
                <a:lnTo>
                  <a:pt x="14429" y="112238"/>
                </a:lnTo>
                <a:cubicBezTo>
                  <a:pt x="37658" y="57273"/>
                  <a:pt x="86846" y="15973"/>
                  <a:pt x="146611" y="3733"/>
                </a:cubicBezTo>
                <a:close/>
              </a:path>
            </a:pathLst>
          </a:custGeom>
          <a:ln w="76200">
            <a:solidFill>
              <a:schemeClr val="accent1"/>
            </a:solidFill>
          </a:ln>
        </p:spPr>
      </p:pic>
    </p:spTree>
    <p:extLst>
      <p:ext uri="{BB962C8B-B14F-4D97-AF65-F5344CB8AC3E}">
        <p14:creationId xmlns:p14="http://schemas.microsoft.com/office/powerpoint/2010/main" val="383952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51B34-F1F3-469C-9EAF-13B1B2F0A42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15005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D4DA6-FD16-414F-A7B6-E41BF7F65438}"/>
              </a:ext>
            </a:extLst>
          </p:cNvPr>
          <p:cNvSpPr>
            <a:spLocks noGrp="1"/>
          </p:cNvSpPr>
          <p:nvPr>
            <p:ph type="title"/>
          </p:nvPr>
        </p:nvSpPr>
        <p:spPr>
          <a:xfrm>
            <a:off x="1051647" y="113226"/>
            <a:ext cx="8897565" cy="1560716"/>
          </a:xfrm>
        </p:spPr>
        <p:txBody>
          <a:bodyPr>
            <a:noAutofit/>
          </a:bodyPr>
          <a:lstStyle/>
          <a:p>
            <a:r>
              <a:rPr lang="el-GR" sz="3600" b="1" dirty="0"/>
              <a:t>Συγκέντρωση παιδικών βιβλίων που έδωσαν οι έγκλειστοι στα παιδιά τους ως δώρα  στη γιορτή </a:t>
            </a:r>
            <a:r>
              <a:rPr lang="el-GR" sz="3600" dirty="0"/>
              <a:t>(συλλογή από τον Οκτώβριο του 2018). Με το να προσφέρει ένας έγκλειστος ένα βιβλίο στο παιδί του, του καλλιεργεί την αγάπη προς το αντικείμενο, που γίνεται ένα «μεταβατικό» αντικείμενο και ένας διαμεσολαβητής συναισθήματος με αποτέλεσμα το παιδί να συνδεθεί με το διάβασμα και να αγαπήσει τα βιβλία «του μπαμπά του».  </a:t>
            </a:r>
            <a:r>
              <a:rPr lang="el-GR" sz="3600" b="1" dirty="0"/>
              <a:t> </a:t>
            </a:r>
            <a:br>
              <a:rPr lang="el-GR" sz="3600" dirty="0"/>
            </a:br>
            <a:endParaRPr lang="el-GR" sz="3600" dirty="0"/>
          </a:p>
        </p:txBody>
      </p:sp>
    </p:spTree>
    <p:extLst>
      <p:ext uri="{BB962C8B-B14F-4D97-AF65-F5344CB8AC3E}">
        <p14:creationId xmlns:p14="http://schemas.microsoft.com/office/powerpoint/2010/main" val="3918875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BCCF-3F66-45BE-ADE7-932453A52AFF}"/>
              </a:ext>
            </a:extLst>
          </p:cNvPr>
          <p:cNvSpPr>
            <a:spLocks noGrp="1"/>
          </p:cNvSpPr>
          <p:nvPr>
            <p:ph type="title"/>
          </p:nvPr>
        </p:nvSpPr>
        <p:spPr>
          <a:xfrm>
            <a:off x="651307" y="640081"/>
            <a:ext cx="3377183" cy="3681976"/>
          </a:xfrm>
          <a:noFill/>
        </p:spPr>
        <p:txBody>
          <a:bodyPr vert="horz" lIns="91440" tIns="45720" rIns="91440" bIns="45720" rtlCol="0" anchor="b">
            <a:normAutofit fontScale="90000"/>
          </a:bodyPr>
          <a:lstStyle/>
          <a:p>
            <a:r>
              <a:rPr lang="en-US" sz="3700" b="1"/>
              <a:t>Εκμάθηση Αγγλικής γλώσσας</a:t>
            </a:r>
            <a:r>
              <a:rPr lang="en-US" sz="3700"/>
              <a:t>, από την καθηγήτρια Γκέλη Ντηλιά.</a:t>
            </a:r>
            <a:br>
              <a:rPr lang="en-US" sz="3700"/>
            </a:br>
            <a:br>
              <a:rPr lang="en-US" sz="3700"/>
            </a:br>
            <a:endParaRPr lang="en-US" sz="3700"/>
          </a:p>
        </p:txBody>
      </p:sp>
      <p:pic>
        <p:nvPicPr>
          <p:cNvPr id="4" name="Picture 3" descr="A group of people in a room&#10;&#10;Description automatically generated">
            <a:extLst>
              <a:ext uri="{FF2B5EF4-FFF2-40B4-BE49-F238E27FC236}">
                <a16:creationId xmlns:a16="http://schemas.microsoft.com/office/drawing/2014/main" id="{D5A1F890-C330-41C9-88B5-5AE8D72BD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48" r="20682" b="-1"/>
          <a:stretch/>
        </p:blipFill>
        <p:spPr>
          <a:xfrm>
            <a:off x="4654297" y="10"/>
            <a:ext cx="7537704" cy="6857990"/>
          </a:xfrm>
          <a:prstGeom prst="rect">
            <a:avLst/>
          </a:prstGeom>
        </p:spPr>
      </p:pic>
    </p:spTree>
    <p:extLst>
      <p:ext uri="{BB962C8B-B14F-4D97-AF65-F5344CB8AC3E}">
        <p14:creationId xmlns:p14="http://schemas.microsoft.com/office/powerpoint/2010/main" val="3138610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4111-CB54-4568-B6A8-E8765962089A}"/>
              </a:ext>
            </a:extLst>
          </p:cNvPr>
          <p:cNvSpPr>
            <a:spLocks noGrp="1"/>
          </p:cNvSpPr>
          <p:nvPr>
            <p:ph type="title"/>
          </p:nvPr>
        </p:nvSpPr>
        <p:spPr>
          <a:xfrm>
            <a:off x="486697" y="707922"/>
            <a:ext cx="11488993" cy="5855109"/>
          </a:xfrm>
        </p:spPr>
        <p:txBody>
          <a:bodyPr>
            <a:normAutofit fontScale="90000"/>
          </a:bodyPr>
          <a:lstStyle/>
          <a:p>
            <a:pPr>
              <a:lnSpc>
                <a:spcPct val="115000"/>
              </a:lnSpc>
              <a:spcAft>
                <a:spcPts val="1000"/>
              </a:spcAft>
            </a:pPr>
            <a:r>
              <a:rPr lang="el-GR" sz="2700" b="1" dirty="0">
                <a:latin typeface="Calibri" panose="020F0502020204030204" pitchFamily="34" charset="0"/>
                <a:ea typeface="Calibri" panose="020F0502020204030204" pitchFamily="34" charset="0"/>
                <a:cs typeface="Calibri" panose="020F0502020204030204" pitchFamily="34" charset="0"/>
              </a:rPr>
              <a:t>ΓΕΝΙΚΟΣ ΣΧΕΔΙΑΣΜΟΣ</a:t>
            </a:r>
            <a:br>
              <a:rPr lang="el-GR" sz="2700" b="1" dirty="0">
                <a:latin typeface="Calibri" panose="020F0502020204030204" pitchFamily="34" charset="0"/>
                <a:ea typeface="Calibri" panose="020F0502020204030204" pitchFamily="34" charset="0"/>
                <a:cs typeface="Times New Roman" panose="02020603050405020304" pitchFamily="18" charset="0"/>
              </a:rPr>
            </a:br>
            <a:r>
              <a:rPr lang="el-GR" sz="2700" b="1" dirty="0">
                <a:latin typeface="Calibri" panose="020F0502020204030204" pitchFamily="34" charset="0"/>
                <a:ea typeface="Calibri" panose="020F0502020204030204" pitchFamily="34" charset="0"/>
                <a:cs typeface="Calibri" panose="020F0502020204030204" pitchFamily="34" charset="0"/>
              </a:rPr>
              <a:t>Στο πρόγραμμά «Αναπτύσσοντας δεξιότητες ζωής στους κρατούμενους του ΚΚ Τίρυνθας και Ναυπλίου» διευρύνονται τα διδακτικά αντικείμενα και προχωράει ο σχεδιασμός σύμφωνα και με τις επιθυμίες των κρατουμένων. </a:t>
            </a:r>
            <a:br>
              <a:rPr lang="el-GR" sz="2700" b="1" dirty="0">
                <a:latin typeface="Calibri" panose="020F0502020204030204" pitchFamily="34" charset="0"/>
                <a:ea typeface="Calibri" panose="020F0502020204030204" pitchFamily="34" charset="0"/>
                <a:cs typeface="Times New Roman" panose="02020603050405020304" pitchFamily="18" charset="0"/>
              </a:rPr>
            </a:br>
            <a:r>
              <a:rPr lang="el-GR" sz="2700" b="1" dirty="0">
                <a:latin typeface="Calibri" panose="020F0502020204030204" pitchFamily="34" charset="0"/>
                <a:ea typeface="Calibri" panose="020F0502020204030204" pitchFamily="34" charset="0"/>
                <a:cs typeface="Calibri" panose="020F0502020204030204" pitchFamily="34" charset="0"/>
              </a:rPr>
              <a:t>Μετά το πρόγραμμα «Από την ιδέα στην Επιχειρηματικότητα» που εφάρμοσε η Κωνσταντία Γραμματικοπούλου προχωράμε με την ίδια και με άλλους συνεργάτες στην οργάνωση και το σχεδιασμό πώς ανοίγουμε ένα μαγαζί, πώς το προετοιμάζουμε, πώς κοστολογούμε τα προϊόντα του, πώς το εξοπλίζουμε, πώς το διακοσμούμε, πώς κάνουμε μια ΚΟΙΝ.Σ.ΕΠ, πώς το προβάλλουμε μέσω θεατρικών τεχνικών όπως «ο μανδύας του ειδικού» της </a:t>
            </a:r>
            <a:r>
              <a:rPr lang="en-US" sz="2700" b="1" dirty="0">
                <a:latin typeface="Calibri" panose="020F0502020204030204" pitchFamily="34" charset="0"/>
                <a:ea typeface="Calibri" panose="020F0502020204030204" pitchFamily="34" charset="0"/>
                <a:cs typeface="Calibri" panose="020F0502020204030204" pitchFamily="34" charset="0"/>
              </a:rPr>
              <a:t>D</a:t>
            </a:r>
            <a:r>
              <a:rPr lang="el-GR" sz="2700" b="1" dirty="0">
                <a:latin typeface="Calibri" panose="020F0502020204030204" pitchFamily="34" charset="0"/>
                <a:ea typeface="Calibri" panose="020F0502020204030204" pitchFamily="34" charset="0"/>
                <a:cs typeface="Calibri" panose="020F0502020204030204" pitchFamily="34" charset="0"/>
              </a:rPr>
              <a:t>. </a:t>
            </a:r>
            <a:r>
              <a:rPr lang="en-US" sz="2700" b="1" dirty="0">
                <a:latin typeface="Calibri" panose="020F0502020204030204" pitchFamily="34" charset="0"/>
                <a:ea typeface="Calibri" panose="020F0502020204030204" pitchFamily="34" charset="0"/>
                <a:cs typeface="Calibri" panose="020F0502020204030204" pitchFamily="34" charset="0"/>
              </a:rPr>
              <a:t>Heathcote</a:t>
            </a:r>
            <a:r>
              <a:rPr lang="el-GR" sz="2700" b="1" dirty="0">
                <a:latin typeface="Calibri" panose="020F0502020204030204" pitchFamily="34" charset="0"/>
                <a:ea typeface="Calibri" panose="020F0502020204030204" pitchFamily="34" charset="0"/>
                <a:cs typeface="Calibri" panose="020F0502020204030204" pitchFamily="34" charset="0"/>
              </a:rPr>
              <a:t> και πώς βρίσκουμε ένα νέο δρόμο και φτιάχνουμε χίλια και ένα κουλουράκια… Γιατί η πραγματικότητα, το όνειρο και η επανένταξη μπορεί να κατακτηθεί. </a:t>
            </a:r>
            <a:br>
              <a:rPr lang="el-GR" sz="3200" dirty="0">
                <a:latin typeface="Calibri" panose="020F0502020204030204" pitchFamily="34" charset="0"/>
                <a:ea typeface="Calibri" panose="020F0502020204030204" pitchFamily="34" charset="0"/>
                <a:cs typeface="Times New Roman" panose="02020603050405020304" pitchFamily="18" charset="0"/>
              </a:rPr>
            </a:br>
            <a:r>
              <a:rPr lang="el-GR" b="1" dirty="0">
                <a:latin typeface="Calibri" panose="020F0502020204030204" pitchFamily="34" charset="0"/>
                <a:ea typeface="Calibri" panose="020F0502020204030204" pitchFamily="34" charset="0"/>
                <a:cs typeface="Times New Roman" panose="02020603050405020304" pitchFamily="18" charset="0"/>
              </a:rPr>
              <a:t> </a:t>
            </a:r>
            <a:br>
              <a:rPr lang="el-GR" sz="3200" dirty="0">
                <a:latin typeface="Calibri" panose="020F0502020204030204" pitchFamily="34" charset="0"/>
                <a:ea typeface="Calibri" panose="020F0502020204030204" pitchFamily="34" charset="0"/>
                <a:cs typeface="Times New Roman" panose="02020603050405020304" pitchFamily="18" charset="0"/>
              </a:rPr>
            </a:br>
            <a:endParaRPr lang="el-GR" dirty="0"/>
          </a:p>
        </p:txBody>
      </p:sp>
    </p:spTree>
    <p:extLst>
      <p:ext uri="{BB962C8B-B14F-4D97-AF65-F5344CB8AC3E}">
        <p14:creationId xmlns:p14="http://schemas.microsoft.com/office/powerpoint/2010/main" val="4261555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D98D4-61F7-48A5-85FC-5708F1D5C65D}"/>
              </a:ext>
            </a:extLst>
          </p:cNvPr>
          <p:cNvPicPr>
            <a:picLocks noChangeAspect="1"/>
          </p:cNvPicPr>
          <p:nvPr/>
        </p:nvPicPr>
        <p:blipFill>
          <a:blip r:embed="rId2"/>
          <a:stretch>
            <a:fillRect/>
          </a:stretch>
        </p:blipFill>
        <p:spPr>
          <a:xfrm>
            <a:off x="1524000" y="0"/>
            <a:ext cx="9434052" cy="6858000"/>
          </a:xfrm>
          <a:prstGeom prst="rect">
            <a:avLst/>
          </a:prstGeom>
        </p:spPr>
      </p:pic>
    </p:spTree>
    <p:extLst>
      <p:ext uri="{BB962C8B-B14F-4D97-AF65-F5344CB8AC3E}">
        <p14:creationId xmlns:p14="http://schemas.microsoft.com/office/powerpoint/2010/main" val="1711150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ainting of a person&#10;&#10;Description automatically generated">
            <a:extLst>
              <a:ext uri="{FF2B5EF4-FFF2-40B4-BE49-F238E27FC236}">
                <a16:creationId xmlns:a16="http://schemas.microsoft.com/office/drawing/2014/main" id="{47FDE7E6-4A7A-465C-9285-6D8BE9894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502" b="3498"/>
          <a:stretch/>
        </p:blipFill>
        <p:spPr>
          <a:xfrm>
            <a:off x="20" y="10"/>
            <a:ext cx="12191980" cy="6857990"/>
          </a:xfrm>
          <a:prstGeom prst="rect">
            <a:avLst/>
          </a:prstGeom>
        </p:spPr>
      </p:pic>
      <p:sp>
        <p:nvSpPr>
          <p:cNvPr id="2" name="Title 1">
            <a:extLst>
              <a:ext uri="{FF2B5EF4-FFF2-40B4-BE49-F238E27FC236}">
                <a16:creationId xmlns:a16="http://schemas.microsoft.com/office/drawing/2014/main" id="{31926FE4-0ED9-4529-9DCE-1D4110D4686A}"/>
              </a:ext>
            </a:extLst>
          </p:cNvPr>
          <p:cNvSpPr>
            <a:spLocks noGrp="1"/>
          </p:cNvSpPr>
          <p:nvPr>
            <p:ph type="title"/>
          </p:nvPr>
        </p:nvSpPr>
        <p:spPr>
          <a:xfrm>
            <a:off x="5442156" y="2713703"/>
            <a:ext cx="6478018" cy="3491537"/>
          </a:xfrm>
        </p:spPr>
        <p:txBody>
          <a:bodyPr vert="horz" lIns="91440" tIns="45720" rIns="91440" bIns="45720" rtlCol="0" anchor="b">
            <a:normAutofit/>
          </a:bodyPr>
          <a:lstStyle/>
          <a:p>
            <a:pPr algn="ctr"/>
            <a:r>
              <a:rPr lang="en-US" sz="2800" b="1" dirty="0" err="1">
                <a:solidFill>
                  <a:schemeClr val="tx1"/>
                </a:solidFill>
              </a:rPr>
              <a:t>Ζωγρ</a:t>
            </a:r>
            <a:r>
              <a:rPr lang="en-US" sz="2800" b="1" dirty="0">
                <a:solidFill>
                  <a:schemeClr val="tx1"/>
                </a:solidFill>
              </a:rPr>
              <a:t>αφική στον τοίχο του προαυλίου, από την Εικαστικό Μάγδα Μάρα. </a:t>
            </a:r>
            <a:r>
              <a:rPr lang="en-US" sz="2800" b="1" dirty="0" err="1">
                <a:solidFill>
                  <a:schemeClr val="tx1"/>
                </a:solidFill>
              </a:rPr>
              <a:t>Το</a:t>
            </a:r>
            <a:r>
              <a:rPr lang="en-US" sz="2800" b="1" dirty="0">
                <a:solidFill>
                  <a:schemeClr val="tx1"/>
                </a:solidFill>
              </a:rPr>
              <a:t> </a:t>
            </a:r>
            <a:r>
              <a:rPr lang="en-US" sz="2800" b="1" dirty="0" err="1">
                <a:solidFill>
                  <a:schemeClr val="tx1"/>
                </a:solidFill>
              </a:rPr>
              <a:t>σχέδιο</a:t>
            </a:r>
            <a:r>
              <a:rPr lang="en-US" sz="2800" b="1" dirty="0">
                <a:solidFill>
                  <a:schemeClr val="tx1"/>
                </a:solidFill>
              </a:rPr>
              <a:t> π</a:t>
            </a:r>
            <a:r>
              <a:rPr lang="en-US" sz="2800" b="1" dirty="0" err="1">
                <a:solidFill>
                  <a:schemeClr val="tx1"/>
                </a:solidFill>
              </a:rPr>
              <a:t>ροέκυψε</a:t>
            </a:r>
            <a:r>
              <a:rPr lang="en-US" sz="2800" b="1" dirty="0">
                <a:solidFill>
                  <a:schemeClr val="tx1"/>
                </a:solidFill>
              </a:rPr>
              <a:t> από </a:t>
            </a:r>
            <a:r>
              <a:rPr lang="en-US" sz="2800" b="1" dirty="0" err="1">
                <a:solidFill>
                  <a:schemeClr val="tx1"/>
                </a:solidFill>
              </a:rPr>
              <a:t>τις</a:t>
            </a:r>
            <a:r>
              <a:rPr lang="en-US" sz="2800" b="1" dirty="0">
                <a:solidFill>
                  <a:schemeClr val="tx1"/>
                </a:solidFill>
              </a:rPr>
              <a:t> π</a:t>
            </a:r>
            <a:r>
              <a:rPr lang="en-US" sz="2800" b="1" dirty="0" err="1">
                <a:solidFill>
                  <a:schemeClr val="tx1"/>
                </a:solidFill>
              </a:rPr>
              <a:t>ροτάσεις</a:t>
            </a:r>
            <a:r>
              <a:rPr lang="en-US" sz="2800" b="1" dirty="0">
                <a:solidFill>
                  <a:schemeClr val="tx1"/>
                </a:solidFill>
              </a:rPr>
              <a:t> </a:t>
            </a:r>
            <a:r>
              <a:rPr lang="en-US" sz="2800" b="1" dirty="0" err="1">
                <a:solidFill>
                  <a:schemeClr val="tx1"/>
                </a:solidFill>
              </a:rPr>
              <a:t>των</a:t>
            </a:r>
            <a:r>
              <a:rPr lang="en-US" sz="2800" b="1" dirty="0">
                <a:solidFill>
                  <a:schemeClr val="tx1"/>
                </a:solidFill>
              </a:rPr>
              <a:t> </a:t>
            </a:r>
            <a:r>
              <a:rPr lang="en-US" sz="2800" b="1" dirty="0" err="1">
                <a:solidFill>
                  <a:schemeClr val="tx1"/>
                </a:solidFill>
              </a:rPr>
              <a:t>συμμετεχόντων</a:t>
            </a:r>
            <a:r>
              <a:rPr lang="en-US" sz="2800" b="1" dirty="0">
                <a:solidFill>
                  <a:schemeClr val="tx1"/>
                </a:solidFill>
              </a:rPr>
              <a:t> </a:t>
            </a:r>
            <a:br>
              <a:rPr lang="en-US" sz="2800" b="1" dirty="0">
                <a:solidFill>
                  <a:schemeClr val="tx1"/>
                </a:solidFill>
              </a:rPr>
            </a:br>
            <a:br>
              <a:rPr lang="en-US" sz="2800" b="1" dirty="0">
                <a:solidFill>
                  <a:schemeClr val="tx1"/>
                </a:solidFill>
              </a:rPr>
            </a:br>
            <a:br>
              <a:rPr lang="en-US" sz="1600" dirty="0"/>
            </a:br>
            <a:endParaRPr lang="en-US" sz="1600" dirty="0"/>
          </a:p>
        </p:txBody>
      </p:sp>
    </p:spTree>
    <p:extLst>
      <p:ext uri="{BB962C8B-B14F-4D97-AF65-F5344CB8AC3E}">
        <p14:creationId xmlns:p14="http://schemas.microsoft.com/office/powerpoint/2010/main" val="4270157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cluttered table&#10;&#10;Description automatically generated">
            <a:extLst>
              <a:ext uri="{FF2B5EF4-FFF2-40B4-BE49-F238E27FC236}">
                <a16:creationId xmlns:a16="http://schemas.microsoft.com/office/drawing/2014/main" id="{E9F651BD-9442-4D03-99FD-9196A7DE1143}"/>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12831" b="12169"/>
          <a:stretch/>
        </p:blipFill>
        <p:spPr>
          <a:xfrm>
            <a:off x="20" y="10"/>
            <a:ext cx="12191980" cy="6857990"/>
          </a:xfrm>
          <a:prstGeom prst="rect">
            <a:avLst/>
          </a:prstGeom>
        </p:spPr>
      </p:pic>
      <p:sp>
        <p:nvSpPr>
          <p:cNvPr id="2" name="Title 1">
            <a:extLst>
              <a:ext uri="{FF2B5EF4-FFF2-40B4-BE49-F238E27FC236}">
                <a16:creationId xmlns:a16="http://schemas.microsoft.com/office/drawing/2014/main" id="{3D96FEAA-C46A-4C8B-836D-1E2B5727FB75}"/>
              </a:ext>
            </a:extLst>
          </p:cNvPr>
          <p:cNvSpPr>
            <a:spLocks noGrp="1"/>
          </p:cNvSpPr>
          <p:nvPr>
            <p:ph type="title"/>
          </p:nvPr>
        </p:nvSpPr>
        <p:spPr>
          <a:xfrm>
            <a:off x="4395019" y="4763730"/>
            <a:ext cx="6599786" cy="1356130"/>
          </a:xfrm>
        </p:spPr>
        <p:txBody>
          <a:bodyPr vert="horz" lIns="91440" tIns="45720" rIns="91440" bIns="45720" rtlCol="0" anchor="b">
            <a:noAutofit/>
          </a:bodyPr>
          <a:lstStyle/>
          <a:p>
            <a:pPr algn="ctr">
              <a:lnSpc>
                <a:spcPct val="95000"/>
              </a:lnSpc>
            </a:pPr>
            <a:br>
              <a:rPr lang="en-US" sz="3600" b="1" dirty="0">
                <a:solidFill>
                  <a:schemeClr val="tx1"/>
                </a:solidFill>
              </a:rPr>
            </a:br>
            <a:br>
              <a:rPr lang="en-US" sz="3600" b="1" dirty="0">
                <a:solidFill>
                  <a:schemeClr val="tx1"/>
                </a:solidFill>
              </a:rPr>
            </a:br>
            <a:br>
              <a:rPr lang="en-US" sz="3600" b="1" dirty="0">
                <a:solidFill>
                  <a:schemeClr val="tx1"/>
                </a:solidFill>
              </a:rPr>
            </a:br>
            <a:r>
              <a:rPr lang="en-US" sz="3600" b="1" dirty="0">
                <a:solidFill>
                  <a:schemeClr val="tx1"/>
                </a:solidFill>
              </a:rPr>
              <a:t>Κατα</a:t>
            </a:r>
            <a:r>
              <a:rPr lang="en-US" sz="3600" b="1" dirty="0" err="1">
                <a:solidFill>
                  <a:schemeClr val="tx1"/>
                </a:solidFill>
              </a:rPr>
              <a:t>σκευές</a:t>
            </a:r>
            <a:r>
              <a:rPr lang="en-US" sz="3600" b="1" dirty="0">
                <a:solidFill>
                  <a:schemeClr val="tx1"/>
                </a:solidFill>
              </a:rPr>
              <a:t> </a:t>
            </a:r>
            <a:r>
              <a:rPr lang="en-US" sz="3600" b="1" dirty="0" err="1">
                <a:solidFill>
                  <a:schemeClr val="tx1"/>
                </a:solidFill>
              </a:rPr>
              <a:t>οι</a:t>
            </a:r>
            <a:r>
              <a:rPr lang="en-US" sz="3600" b="1" dirty="0">
                <a:solidFill>
                  <a:schemeClr val="tx1"/>
                </a:solidFill>
              </a:rPr>
              <a:t> </a:t>
            </a:r>
            <a:r>
              <a:rPr lang="en-US" sz="3600" b="1" dirty="0" err="1">
                <a:solidFill>
                  <a:schemeClr val="tx1"/>
                </a:solidFill>
              </a:rPr>
              <a:t>μετ</a:t>
            </a:r>
            <a:r>
              <a:rPr lang="en-US" sz="3600" b="1" dirty="0">
                <a:solidFill>
                  <a:schemeClr val="tx1"/>
                </a:solidFill>
              </a:rPr>
              <a:t>απτυχιακοί</a:t>
            </a:r>
            <a:r>
              <a:rPr lang="en-US" sz="3600" dirty="0">
                <a:solidFill>
                  <a:schemeClr val="tx1"/>
                </a:solidFill>
              </a:rPr>
              <a:t>: </a:t>
            </a:r>
            <a:br>
              <a:rPr lang="en-US" sz="3600" dirty="0">
                <a:solidFill>
                  <a:schemeClr val="tx1"/>
                </a:solidFill>
              </a:rPr>
            </a:br>
            <a:r>
              <a:rPr lang="en-US" sz="3600" dirty="0">
                <a:solidFill>
                  <a:schemeClr val="tx1"/>
                </a:solidFill>
              </a:rPr>
              <a:t>Βαλεντίνα Μιχαήλ, Αθηνά Κλαδά, Κατερίνα Δήμα και η Άλκηστις Κοντογιάννη. </a:t>
            </a:r>
            <a:br>
              <a:rPr lang="en-US" sz="3600" dirty="0">
                <a:solidFill>
                  <a:schemeClr val="tx1"/>
                </a:solidFill>
              </a:rPr>
            </a:br>
            <a:r>
              <a:rPr lang="en-US" sz="3600" dirty="0" err="1">
                <a:solidFill>
                  <a:schemeClr val="tx1"/>
                </a:solidFill>
              </a:rPr>
              <a:t>Εργο</a:t>
            </a:r>
            <a:r>
              <a:rPr lang="en-US" sz="3600" dirty="0">
                <a:solidFill>
                  <a:schemeClr val="tx1"/>
                </a:solidFill>
              </a:rPr>
              <a:t>: α) κατα</a:t>
            </a:r>
            <a:r>
              <a:rPr lang="en-US" sz="3600" dirty="0" err="1">
                <a:solidFill>
                  <a:schemeClr val="tx1"/>
                </a:solidFill>
              </a:rPr>
              <a:t>σκευές</a:t>
            </a:r>
            <a:r>
              <a:rPr lang="en-US" sz="3600" dirty="0">
                <a:solidFill>
                  <a:schemeClr val="tx1"/>
                </a:solidFill>
              </a:rPr>
              <a:t> </a:t>
            </a:r>
            <a:r>
              <a:rPr lang="en-US" sz="3600" dirty="0" err="1">
                <a:solidFill>
                  <a:schemeClr val="tx1"/>
                </a:solidFill>
              </a:rPr>
              <a:t>γι</a:t>
            </a:r>
            <a:r>
              <a:rPr lang="en-US" sz="3600" dirty="0">
                <a:solidFill>
                  <a:schemeClr val="tx1"/>
                </a:solidFill>
              </a:rPr>
              <a:t>α μπαζάρ</a:t>
            </a:r>
          </a:p>
        </p:txBody>
      </p:sp>
    </p:spTree>
    <p:extLst>
      <p:ext uri="{BB962C8B-B14F-4D97-AF65-F5344CB8AC3E}">
        <p14:creationId xmlns:p14="http://schemas.microsoft.com/office/powerpoint/2010/main" val="423705545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in a white shirt&#10;&#10;Description automatically generated">
            <a:extLst>
              <a:ext uri="{FF2B5EF4-FFF2-40B4-BE49-F238E27FC236}">
                <a16:creationId xmlns:a16="http://schemas.microsoft.com/office/drawing/2014/main" id="{8587C8BD-8DD2-4464-BFE8-1B55B18700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489" b="18511"/>
          <a:stretch/>
        </p:blipFill>
        <p:spPr>
          <a:xfrm>
            <a:off x="20" y="10"/>
            <a:ext cx="12191980" cy="6857990"/>
          </a:xfrm>
          <a:prstGeom prst="rect">
            <a:avLst/>
          </a:prstGeom>
        </p:spPr>
      </p:pic>
    </p:spTree>
    <p:extLst>
      <p:ext uri="{BB962C8B-B14F-4D97-AF65-F5344CB8AC3E}">
        <p14:creationId xmlns:p14="http://schemas.microsoft.com/office/powerpoint/2010/main" val="348772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ts.uop.gr/tsdie/images/phocagallery/121218/dscn4938.jpg">
            <a:extLst>
              <a:ext uri="{FF2B5EF4-FFF2-40B4-BE49-F238E27FC236}">
                <a16:creationId xmlns:a16="http://schemas.microsoft.com/office/drawing/2014/main" id="{1BF698FF-5453-4A8B-91BC-D382A1D098C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871" b="121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517C53-DC86-4DD6-8623-C38EBB860781}"/>
              </a:ext>
            </a:extLst>
          </p:cNvPr>
          <p:cNvSpPr>
            <a:spLocks noGrp="1"/>
          </p:cNvSpPr>
          <p:nvPr>
            <p:ph type="title"/>
          </p:nvPr>
        </p:nvSpPr>
        <p:spPr>
          <a:xfrm>
            <a:off x="516195" y="4837471"/>
            <a:ext cx="11218606" cy="1224605"/>
          </a:xfrm>
        </p:spPr>
        <p:txBody>
          <a:bodyPr vert="horz" lIns="91440" tIns="45720" rIns="91440" bIns="45720" rtlCol="0">
            <a:normAutofit fontScale="90000"/>
          </a:bodyPr>
          <a:lstStyle/>
          <a:p>
            <a:pPr algn="ctr"/>
            <a:r>
              <a:rPr lang="en-US" dirty="0">
                <a:solidFill>
                  <a:schemeClr val="tx1">
                    <a:lumMod val="85000"/>
                    <a:lumOff val="15000"/>
                  </a:schemeClr>
                </a:solidFill>
                <a:highlight>
                  <a:srgbClr val="FFFF00"/>
                </a:highlight>
              </a:rPr>
              <a:t>Κατα</a:t>
            </a:r>
            <a:r>
              <a:rPr lang="en-US" dirty="0" err="1">
                <a:solidFill>
                  <a:schemeClr val="tx1">
                    <a:lumMod val="85000"/>
                    <a:lumOff val="15000"/>
                  </a:schemeClr>
                </a:solidFill>
                <a:highlight>
                  <a:srgbClr val="FFFF00"/>
                </a:highlight>
              </a:rPr>
              <a:t>σκευές</a:t>
            </a:r>
            <a:r>
              <a:rPr lang="en-US" dirty="0">
                <a:solidFill>
                  <a:schemeClr val="tx1">
                    <a:lumMod val="85000"/>
                    <a:lumOff val="15000"/>
                  </a:schemeClr>
                </a:solidFill>
                <a:highlight>
                  <a:srgbClr val="FFFF00"/>
                </a:highlight>
              </a:rPr>
              <a:t>, από </a:t>
            </a:r>
            <a:r>
              <a:rPr lang="en-US" dirty="0" err="1">
                <a:solidFill>
                  <a:schemeClr val="tx1">
                    <a:lumMod val="85000"/>
                    <a:lumOff val="15000"/>
                  </a:schemeClr>
                </a:solidFill>
                <a:highlight>
                  <a:srgbClr val="FFFF00"/>
                </a:highlight>
              </a:rPr>
              <a:t>εκ</a:t>
            </a:r>
            <a:r>
              <a:rPr lang="en-US" dirty="0">
                <a:solidFill>
                  <a:schemeClr val="tx1">
                    <a:lumMod val="85000"/>
                    <a:lumOff val="15000"/>
                  </a:schemeClr>
                </a:solidFill>
                <a:highlight>
                  <a:srgbClr val="FFFF00"/>
                </a:highlight>
              </a:rPr>
              <a:t>παιδευτικό Νίκη Προκόπου </a:t>
            </a:r>
            <a:br>
              <a:rPr lang="en-US" sz="1400" dirty="0">
                <a:solidFill>
                  <a:schemeClr val="tx1">
                    <a:lumMod val="85000"/>
                    <a:lumOff val="15000"/>
                  </a:schemeClr>
                </a:solidFill>
              </a:rPr>
            </a:br>
            <a:br>
              <a:rPr lang="en-US" sz="1400" dirty="0">
                <a:solidFill>
                  <a:schemeClr val="tx1">
                    <a:lumMod val="85000"/>
                    <a:lumOff val="15000"/>
                  </a:schemeClr>
                </a:solidFill>
              </a:rPr>
            </a:br>
            <a:endParaRPr lang="en-US" sz="1400" dirty="0">
              <a:solidFill>
                <a:schemeClr val="tx1">
                  <a:lumMod val="85000"/>
                  <a:lumOff val="15000"/>
                </a:schemeClr>
              </a:solidFill>
            </a:endParaRPr>
          </a:p>
        </p:txBody>
      </p:sp>
    </p:spTree>
    <p:extLst>
      <p:ext uri="{BB962C8B-B14F-4D97-AF65-F5344CB8AC3E}">
        <p14:creationId xmlns:p14="http://schemas.microsoft.com/office/powerpoint/2010/main" val="2510984986"/>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docProps/app.xml><?xml version="1.0" encoding="utf-8"?>
<Properties xmlns="http://schemas.openxmlformats.org/officeDocument/2006/extended-properties" xmlns:vt="http://schemas.openxmlformats.org/officeDocument/2006/docPropsVTypes">
  <TotalTime>2</TotalTime>
  <Words>971</Words>
  <Application>Microsoft Office PowerPoint</Application>
  <PresentationFormat>Widescreen</PresentationFormat>
  <Paragraphs>45</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Calibri</vt:lpstr>
      <vt:lpstr>Century Schoolbook</vt:lpstr>
      <vt:lpstr>Corbel</vt:lpstr>
      <vt:lpstr>Feathered</vt:lpstr>
      <vt:lpstr>Η εκπαίδευση δυναμώνει τους έγκλειστους για το μέλλον</vt:lpstr>
      <vt:lpstr>            Κατάστημα Κράτησης Ναυπλίου</vt:lpstr>
      <vt:lpstr>         ΤΑΚΤΙΚΑ ΕΒΔΟΜΑΔΙΑΙΑ ΜΑΘΗΜΑΤΑ: </vt:lpstr>
      <vt:lpstr>Εκμάθηση γλώσσας και Εμψύχωσης, από την Εκπαιδευτικό Δήμητρα Κουγιά και τον Εκπαιδευτικό Δημήτρη Μπάρλα.  </vt:lpstr>
      <vt:lpstr>Εκμάθηση Αγγλικής γλώσσας, από την καθηγήτρια Γκέλη Ντηλιά.  </vt:lpstr>
      <vt:lpstr>Ζωγραφική στον τοίχο του προαυλίου, από την Εικαστικό Μάγδα Μάρα. Το σχέδιο προέκυψε από τις προτάσεις των συμμετεχόντων    </vt:lpstr>
      <vt:lpstr>   Κατασκευές οι μεταπτυχιακοί:  Βαλεντίνα Μιχαήλ, Αθηνά Κλαδά, Κατερίνα Δήμα και η Άλκηστις Κοντογιάννη.  Εργο: α) κατασκευές για μπαζάρ</vt:lpstr>
      <vt:lpstr>PowerPoint Presentation</vt:lpstr>
      <vt:lpstr>Κατασκευές, από εκπαιδευτικό Νίκη Προκόπου   </vt:lpstr>
      <vt:lpstr>Εργο: β) κατασκευές για γιορτή παιδιών, </vt:lpstr>
      <vt:lpstr>Φτιάχνουμε Χαϊκού; Από Ποιήτρα - Κοινωνιολόγο Κατερίνα Παπαδριανού </vt:lpstr>
      <vt:lpstr>Μάθημα λογοτεχνίας, από Συγγραφέα Μαίρη Παναγιώτου</vt:lpstr>
      <vt:lpstr>Θεατρικό εργαστήρι από θεατρολόγο Καρολίνα Κάρτερ, Ηθοποιό Χριστίνα Θεοδωροπούλου</vt:lpstr>
      <vt:lpstr>Κατασκευές, από Εκπαιδευτικό Σοφία Περδικάρη, Βάσω Αργυριάδου και Ειρήνη Μελισσηνού.  </vt:lpstr>
      <vt:lpstr>Χορεύουμε; Εργαστήρι χορού, από Χορογράφο Παρασκευά Τερεζάκη  </vt:lpstr>
      <vt:lpstr>Μαθήματα εικαστικών, από την Εικαστικό Βασιλική Σαγκιώτη </vt:lpstr>
      <vt:lpstr>Από τη λογοτεχνία στην ψυχολογία, από τη Θεατρολόγο -Ψυχολόγο Βίκυ Τσιανίκα </vt:lpstr>
      <vt:lpstr>Εκμάθηση ελληνικών χορών, από τη Γυμνάστρια Δέσποινα Διακάκη για γιορτή  παιδιών  </vt:lpstr>
      <vt:lpstr>ΘΕΑΤΡΟΠΑΙΔΑΓΩΓΙΚΑ ΠΡΟΓΡΑΜΜΑΤΑ από μεταπτυχιακούς με την εποπτεία της Ομότιμης Καθηγήτριας Άλκηστις Κοντογιάννη: </vt:lpstr>
      <vt:lpstr>Ας φυτέψουμε μια ελπίδα» από την Εκπαιδευτικό Γιώτα Βγιενοπούλου  και την Εκπαιδευτικό Ειδικής Αγωγής Χριστίνα Μελέτη. </vt:lpstr>
      <vt:lpstr>Το πρόγραμμα περιλαμβάνει τεχνικές Δραματικής Τέχνης στην Εκπαίδευση οργανωμένες σε ομαδικές δραστηριότητες. Βασικοί στόχοι είναι να δοθεί στους έγκλειστους η δυνατότητα χαλάρωσης και αποφόρτισης, αλλά ταυτόχρονα ενδυνάμωσης της αυτοεικόνας τους, καλλιέργειας του ομαδικού πνεύματος  και της αισιόδοξης στάσης για τη ζωή. Οι συμμετέχοντες ταξιδεύουν νοερά σε διαφορετικούς «τόπους», ελευθερώνουν τη φαντασία τους, αναπτύσσουν τη δημιουργικότητά τους, συνεργάζονται ώστε τελικά να φυτεύει  ο κάθένας την ελπίδα του που θα αρχίσει πια να μεγαλώνει (11/01/19). </vt:lpstr>
      <vt:lpstr>«Ήτανε ένα μικρό καράβι…» από την Εκπαιδευτικό – Σύμβουλο Πολιτισμού, Άννα Γούναρη και τη Φιλόλογο Ιωάννα Παλαιορούτη  </vt:lpstr>
      <vt:lpstr>Το πρόγραμμα επιχειρεί ομαδική απόδραση από την καθημερινότητα με θεατρικές δραστηριότητες και παιχνίδια. Ταυτόχρονα προσπαθεί να ενισχύσει την επικοινωνία μεταξύ των εγκλείστων και να ενδυναμώσει την αυτό-εικόνα τους. Σαλπάρουμε με ένα χάρτινο καραβάκι στο παρελθόν,  προσπαθούμε να αναμοχλεύσουμε μνήμες και να μοιραστούμε τη χαρά της ξεγνοιασιάς από τα χρόνια της αθωότητας. Οι σκανταλιές και οι παιδικές ζαβολιές γίνονται εφαλτήριο για νέα παιχνίδια και πηγή αισιοδοξίας (14/1/19).</vt:lpstr>
      <vt:lpstr>«Ταξίδι στη φωτεινή πλευρά της ζωής», από την Εκπαιδευτικό Έλενα Διαμαντοπούλου και την Εκπαιδευτικό Σίσσυ Κοντογεώργη  . </vt:lpstr>
      <vt:lpstr>Στο πρόγραμμα αυτό οι έγκλειστοι έχουν τη δυνατότητα μέσω των παιχνιδιών και των τεχνικών της Δραματικής Τέχνης στην Εκπαίδευση να καλλιεργήσουν δεξιότητές τους, να αναπτύξουν το πνεύμα της συνεργασίας, της ομαδικότητας και προ παντός την προσωπική τους έκφραση και δημιουργικότητα. Με τη φαντασία τους θα μεταφερθούν σε έναν όμορφο τόπο στη Λευκάδα όπου θα γνωρίσουν την αληθινή ιστορία μιας κοπέλας που κατάφερε να μετατρέψει το μειονέκτημά της σε πλεονέκτημα. Είναι στα αλήθεια δύσκολο να γίνει;  (21/1/19</vt:lpstr>
      <vt:lpstr>«Ταξίδι στην Κίνα - μάθημα τσαγιού και καλλιγραφίας», από τον Κινέζο Μουσικό και Οικονομολόγο Miao Bin, τη  Νηπιαγωγό Γεωργία Παπαμακαρίου και την Εκπαιδευτικό - Ηθοποιό Φιλίππη Ρούβαλη </vt:lpstr>
      <vt:lpstr>Σε αυτό το πρόγραμμα δεν παραδίδονται μόνο «μαθήματα τσαγιού», αλλά οι έγκλειστοι έρχονται σε επαφή με τον ιδιαίτερο κινεζικό πολιτισμό μέσα από τις τεχνικές που προσφέρει η Δραματική Τέχνη στην Εκπαίδευση. Μυρίζουμε την Ανατολή…. Ακούμε μακρινές μελωδίες ….Δημιουργούμε εικόνες…. Σχεδιάζουμε αλλιώς.  Η Κίνα τελικά δεν είναι και τόσο μακριά (25/1/19). </vt:lpstr>
      <vt:lpstr>PowerPoint Presentation</vt:lpstr>
      <vt:lpstr>«Ετοιμάζουμε ταξίδι» από τη Φιλόλογο Ματθαία Μητσοπέτρου, και τη Φυσικό Ιφιγένεια Παπαπαναγιώτου  </vt:lpstr>
      <vt:lpstr>PowerPoint Presentation</vt:lpstr>
      <vt:lpstr>«Όταν έδυε ο ήλιος, φύτρωσαν χρώματα (Ν. Βρεττάκος)», από Βενετία Δεληγιαννίδη και Αιμιλία Γιαννακοπούλου </vt:lpstr>
      <vt:lpstr>Μια ζωή ασπρόμαυρη μπορεί να γίνει χρωματιστή; Τι συμβαίνει όταν μια παρέα από καταπιεσμένα χρώματα έχουν διαφύγει από ένα εργαστήρι εικαστικών για να ταξιδέψουν προς τη δική τους «εύφορη κοιλάδα»; Εκεί θα δώσουν χρώμα στα αρχαία αγάλματα, στα όνειρα και στην καθημερινότητα.  Στο πρόγραμμα αυτό θα διερευνηθεί  πώς και γιατί «όταν έδυε ο ήλιος , φύτρωσαν χρώματα», οι έγκλειστοι απολαμβάνουν παίζοντας διάφορους ρόλους και μαθαίνουν για το χρώμα στα αρχαία γλυπτά (30/1/10). </vt:lpstr>
      <vt:lpstr>«Από την ιδέα στην επιχειρηματικότητα», από την Μάρκετερ – Εκπαιδευτικό Κωνσταντία Γραμματικοπούλου και την Εκπαιδευτικό Αγγλικής Φιλολογίας- Ηθοποιό Ελίζα Κουράκη (7/2/19). </vt:lpstr>
      <vt:lpstr>Βασικός στόχος του προγράμματος είναι οι έγκλειστοι του ΚΚ Ναυπλίου μέσα από ένα επιχειρηματικό ταξίδι γνώσεων να αποκτήσουν δεξιότητες, να μάθουν να αναγνωρίζουν ευκαιρίες της αγοράς, να αναλαμβάνουν δημιουργικά ρίσκα και να επιχειρούν. Μέσω βιωματικών δράσεων και τεχνικών της Δραματικής Τέχνης στην Εκπαίδευση θα ενθαρρυνθούν  στην έρευνα του επαγγελματικού χώρου, στην επικοινωνία με επαγγελματίες και πρόσωπα της αγοράς, στο σχεδιασμό του δικού τους επιχειρηματικού πλάνου, αλλά και στην αναγνώριση της προσωπικής δύναμης. Τέλος θα μάθουν κάποιες αρχές για επαγγελματικές στάσεις, για  πηγές και δυνατότητες στον επαγγελματικό χώρο και για κοινωφελείς συνεργασίες (7/02/19). </vt:lpstr>
      <vt:lpstr>«Κλιματιστικό, η εφεύρεση της απελευθέρωσης της θερμότητας», από την καθηγήτρια Ελένη Γρίβα και βοηθό την Σίσσυ Κοντογεώργη.  </vt:lpstr>
      <vt:lpstr>Το κλιματιστικό δημιουργήθηκε από τον Κάριερ με σκοπό να απελευθερώσει τη θερμότητα που είναι εγκλωβισμένη έξω στο περιβάλλον και πέτυχε το σκοπό του μέσω μιας κοπιαστικής πορείας (πιέσεις, αλλαγές) ενός μέσου, του «ψυκτικού μέσου». Στο πρόγραμμα αυτό οι συμμετέχοντες διεισδύουν στα παιχνίδια του μυαλού του Κάριερ προκειμένου να ανακαλύψουν πως κατάφερε να πετύχει την απελευθέρωση της θερμότητας και να ομορφύνει τα καλοκαίρια της ανθρωπότητας (11/2/19).</vt:lpstr>
      <vt:lpstr>«Συνομιλώντας με τον εαυτό μου», από την Μαρκέλλα Καπογιάννη  </vt:lpstr>
      <vt:lpstr>Το πρόγραμμα αυτό αποσκοπεί στο να γνωριστούν καλύτερα οι έγκλειστοι μεταξύ τους, να κατανοήσουν τα οφέλη της επικοινωνίας,  να χαλαρώσουν  και να μάθουν το πώς γίνεται η χαλάρωση ώστε να συντελέσει στη ψυχική ηρεμία. Με μια σειρά από ευχάριστες ασκήσεις και τις τεχνικές της Δραματικής Τέχνης στην Εκπαίδευση οι έγκλειστοι θα βοηθηθούν να κατανοήσουν τον εαυτόν τους και να συνομιλήσουν με αυτόν  (18/2/19).</vt:lpstr>
      <vt:lpstr>ΘΕΑΤΡΙΚΟ ΕΡΕΥΝΗΤΙΚΟ ΠΡΟΓΡΑΜΜΑ σε 12 συναντήσεις από τη  μεταπτυχιακό Χριστίνα Θεοδωροπούλου «Η Δραματική Τέχνη ως μέσον καλλιέργειας της ψυχικής ανθεκτικότητας των κρατουμένων στις κλειστές φυλακές», ποιοτική έρευνα δράσης σε 12 συνεδρίες από τη μεταπτυχιακή Ηθοποιό, Χριστίνα Θεοδωροπούλου με κριτικό φίλο, τη Θεατρολόγο Δανάη Καπλανίδη Στις συνεδρίες αυτές οι έγκλειστοι θα δημιουργήσουν ιστορίες και θα αυτοσχεδιάσουν με ενδεχόμενη κατάληξη μια αυτοσχέδια παράσταση (έναρξη 8/2/19). </vt:lpstr>
      <vt:lpstr>ΕΚΔΗΛΩΣΕΙΣ </vt:lpstr>
      <vt:lpstr>Ελληνικοί  χοροί  «Το εργαστήρι Ελληνικού χορού» του Χρήστου Λεβέντη ήρθε στο Κ.Κ. Ναυπλίου και χόρεψε για τους έγκλειστους ελληνικούς χορούς. Χορευτές και χορεύτριες φορούσαν ωραίες ενδυμασίες και ήταν πολύ εξασκημένοι. Μαζί και ο Κρητικός μουσικός Μηνάς Μπαμπάτσης με το λαούτο του, που είχε έρθει και παλαιότερα στο Κατάστημα. Στην αρχή χόρεψαν χορούς της Κρήτης και συνέχισαν με χορούς από άλλα μέρη της Ελλάδας. Η οργάνωση ήταν της εθελόντριας Φωτεινής Χασάπη. (24/1/19).    </vt:lpstr>
      <vt:lpstr>Μουσική εκδήλωση Ο Μηνάς Μπαμπάτσης ήρθε από την Κρήτη για να μιλήσει για την κρητική μουσική και να παίξει διάφορες μελωδίες και τραγούδια κρητικά με το λαγούτο του. Μέσα στο μάθημα γεωγραφίας και μουσικής ενέπλεξε ιστορίες, ήθη και έθιμα και απλά γεγονότα της κρητικής καθημερινότητας</vt:lpstr>
      <vt:lpstr>ΜΠΑΖΑΡ του Δήμου Ναυπλιέων Από το μήνα Οκτώβριο ξεκίνησαν μια φορά την εβδομάδα οι κρατούμενοι να κατασκευάζουν αντικείμενα και να ζωγραφίζουν. Έφτιαξαν πολλά χριστουγεννιάτικα αντικείμενα, από μικρά μέχρι μεγάλα δέντρα, κούκλες, μάσκες, σπίτια, αντικείμενα διακοσμητικά κ.ά. με την καθοδήγηση των Εκπαιδευτικών Αθηνάς Κλαδά, Κατερίνας Δήμα και Βαλεντίνας Μιχαήλ. Την τριάδα των μεταπτυχιακών συμπλήρωσαν και εθελοντές από την Αθήνα όπως η καθηγήτρια Βάσω Αργυριάδου και Ειρήνη Μελισσηνού. Επίσης ορισμένοι έγκλειστοι κατασκεύασαν δικά τους αντικείμενα, όπως εκκλησίες, κοσμηματοθήκες κ.α. Στο Μπαζάρ του Δήμου το Κ.Κ. Ναυπλίου είχε το δικό του τραπέζι, που ήταν πολύ όμορφα διακοσμημένο, είχε ωραίες κατασκευές και ήταν πλούσιο σε έργα, κάτι που σημείωσαν και τα τοπικά μέσα. Σε αυτά απεικονιζόταν η αγωνία τους να εκφραστούν και να πουν στον κόσμο ότι είναι ικανοί και έχουν διάθεση να ενταχθούν με δημιουργικό πλέον τρόπο στην κοινωνία. Στο Μπαζάρ  υπήρξε η σύμπραξη των Κοινωνικών λειτουργών, Ελένης Δούκα και Χρήστου Παπαμήτρου (14-15/12/18)  </vt:lpstr>
      <vt:lpstr>ΠΑΡΑΣΤΑΣΗ ΣΤΑ ΑΓΓΛΙΚΑ Φέτος στο Κ.Κ. Ναυπλίου η Καθηγήτρια Γκέλη Ντηλιά (εθελόντρια) άρχισε τακτικά μαθήματα Αγγλικών. Οι έγκλειστοι τα αποδέχτηκαν με μεγάλη χαρά και δήλωσαν ότι η εκμάθηση των Αγγλικών τους έκανε να νιώθουν υψηλή αυτοπεποίθηση, που δεν μπορούσαν να νιώσουν στη φυλακή ή στη ζωή. Με την αρχή των μαθημάτων η καθηγήτριά τους άρχισε να τους ετοιμάζει να παίξουν ένα θεατρικό έργο τα Χριστούγεννα. Με πολλές πρόβες που έγιναν αστραπιαία κατάφεραν και δημιούργησαν μια θεατρική παράσταση στα αγγλικά, διασκευή του Mr Scroutz. Προσκλήθηκαν ορισμένοι εθελοντές στην παράσταση. Οι έγκλεστοι ενδυματολογικά είχαν ακολουθήσει τις οδηγίες της καθηγήτριάς τους όπως επίσης κατασκεύασαν απλά σκηνικά. Η παράσταση εξέπληξε όλους καθώς οι έγκλειστοι μιλούσαν αγγλικά.  (20/12/18) </vt:lpstr>
      <vt:lpstr>ΓΙΟΡΤΗ ΓΙΑ ΤΑ ΠΑΙΔΙΑ ΤΩΝ ΕΓΚΛΕΙΣΤΩΝ «Μια αγκαλιά και δυό τραγούδια», γιορτή για τα παιδιά των εγκλείστων που οργάνωσαν και παρουσίασαν οι ίδιοι.  Ο αποχωρισμός των παιδιών από τον πατέρα επηρεάζει τη συμπεριφορά των παιδιών η οποία μπορεί να γίνει ακόμα και αντικοινωνική (Bowlby, 1946, Mumola, 2000, Julie Poehimann – Tynan 2015, Murray, Farrington, 2004, 2012 κά). Oι έρευνες αυτές δείχνουν ότι τα παιδιά των φυλακισμένων φαίνεται ότι υποφέρουν βαθειά και παρουσιάζουν ψυχοκοινωνικές δυσκολίες λόγω του εγκλεισμού του πατέρα. Στα πλαίσια της συναισθηματικής ανάπτυξης και των σχέσεων ενδυνάμωσης πατέρα – παιδιού, οργανώσαμε μια γιορτή με τους έγκλειστους για τα παιδιά τους, την οποία θα ετοιμάζανε και θα παρουσιάζανε οι ίδιοι, θα ήταν δηλαδή οι πρωταγωνιστές για τα παιδιά τους, τα οποία αισθάνθηκαν το ενδιαφέρον και την αγάπη του πατέρα τους. Ήρθαν 14 παιδιά με τις μητέρες του από 2 ετών μέχρι 18 τα οποία ήταν αφοσιωμένα σε ό,τι έκαναν οι μπαμπάδες τους και με τη σειρά τους και εκείνα ζωγράφισαν, χόρεψαν και είδαν το χώρο στο προαύλιο που είχαν ζωγραφίσει οι έγκλειστοι.  Την γιορτή ετοίμασαν η Βαλεντίνα Μιχαήλ η Αθηνά Κλαδά και η Κατερίνα Δήμα (παραμύθια , κατασκευές). Το χορό δίδαξε η Δέσποινα Διακάκη με τη μουσικό Μαίρη Λούμου.  Η Φωτεινή Χασάπη με τη Σταματίνα Μπρεάνου και τη Χρυσάνθη Μαντζαβράκου βοήθησαν τους κρατούμενους να φτιάξουν κουλουράκια. Η γιορτή έγινε με την εποπτεία του Διευθυντή Γιάννη Μπαρμπαγιάννη και το συντονισμό της Ομότιμης καθηγήτριας, Άλκηστις Κοντογιάννη. (21/12/18)   </vt:lpstr>
      <vt:lpstr>PowerPoint Presentation</vt:lpstr>
      <vt:lpstr>PowerPoint Presentation</vt:lpstr>
      <vt:lpstr>PowerPoint Presentation</vt:lpstr>
      <vt:lpstr>Συγκέντρωση παιδικών βιβλίων που έδωσαν οι έγκλειστοι στα παιδιά τους ως δώρα  στη γιορτή (συλλογή από τον Οκτώβριο του 2018). Με το να προσφέρει ένας έγκλειστος ένα βιβλίο στο παιδί του, του καλλιεργεί την αγάπη προς το αντικείμενο, που γίνεται ένα «μεταβατικό» αντικείμενο και ένας διαμεσολαβητής συναισθήματος με αποτέλεσμα το παιδί να συνδεθεί με το διάβασμα και να αγαπήσει τα βιβλία «του μπαμπά του».    </vt:lpstr>
      <vt:lpstr>ΓΕΝΙΚΟΣ ΣΧΕΔΙΑΣΜΟΣ Στο πρόγραμμά «Αναπτύσσοντας δεξιότητες ζωής στους κρατούμενους του ΚΚ Τίρυνθας και Ναυπλίου» διευρύνονται τα διδακτικά αντικείμενα και προχωράει ο σχεδιασμός σύμφωνα και με τις επιθυμίες των κρατουμένων.  Μετά το πρόγραμμα «Από την ιδέα στην Επιχειρηματικότητα» που εφάρμοσε η Κωνσταντία Γραμματικοπούλου προχωράμε με την ίδια και με άλλους συνεργάτες στην οργάνωση και το σχεδιασμό πώς ανοίγουμε ένα μαγαζί, πώς το προετοιμάζουμε, πώς κοστολογούμε τα προϊόντα του, πώς το εξοπλίζουμε, πώς το διακοσμούμε, πώς κάνουμε μια ΚΟΙΝ.Σ.ΕΠ, πώς το προβάλλουμε μέσω θεατρικών τεχνικών όπως «ο μανδύας του ειδικού» της D. Heathcote και πώς βρίσκουμε ένα νέο δρόμο και φτιάχνουμε χίλια και ένα κουλουράκια… Γιατί η πραγματικότητα, το όνειρο και η επανένταξη μπορεί να κατακτηθεί.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εκπαίδευση δυναμώνει τους έγκλειστους για το μέλλον</dc:title>
  <dc:creator>valia Georgiou</dc:creator>
  <cp:lastModifiedBy>valia Georgiou</cp:lastModifiedBy>
  <cp:revision>2</cp:revision>
  <dcterms:created xsi:type="dcterms:W3CDTF">2019-02-25T16:21:46Z</dcterms:created>
  <dcterms:modified xsi:type="dcterms:W3CDTF">2019-02-25T16:24:23Z</dcterms:modified>
</cp:coreProperties>
</file>