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85" r:id="rId22"/>
    <p:sldId id="277" r:id="rId23"/>
    <p:sldId id="278" r:id="rId24"/>
    <p:sldId id="279" r:id="rId25"/>
    <p:sldId id="280" r:id="rId26"/>
    <p:sldId id="281" r:id="rId27"/>
    <p:sldId id="282" r:id="rId28"/>
    <p:sldId id="283" r:id="rId29"/>
    <p:sldId id="284"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73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213D362A-777D-44DE-AD24-907018A7DC70}" type="datetimeFigureOut">
              <a:rPr lang="el-GR" smtClean="0"/>
              <a:pPr/>
              <a:t>25/2/2019</a:t>
            </a:fld>
            <a:endParaRPr lang="el-G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l-G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624FA99-B041-4B5B-B22D-F347570B62F5}" type="slidenum">
              <a:rPr lang="el-GR" smtClean="0"/>
              <a:pPr/>
              <a:t>‹#›</a:t>
            </a:fld>
            <a:endParaRPr lang="el-GR"/>
          </a:p>
        </p:txBody>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22868387"/>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D362A-777D-44DE-AD24-907018A7DC70}" type="datetimeFigureOut">
              <a:rPr lang="el-GR" smtClean="0"/>
              <a:pPr/>
              <a:t>25/2/2019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24FA99-B041-4B5B-B22D-F347570B62F5}" type="slidenum">
              <a:rPr lang="el-GR" smtClean="0"/>
              <a:pPr/>
              <a:t>‹#›</a:t>
            </a:fld>
            <a:endParaRPr lang="el-GR"/>
          </a:p>
        </p:txBody>
      </p:sp>
    </p:spTree>
    <p:extLst>
      <p:ext uri="{BB962C8B-B14F-4D97-AF65-F5344CB8AC3E}">
        <p14:creationId xmlns:p14="http://schemas.microsoft.com/office/powerpoint/2010/main" val="21531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13D362A-777D-44DE-AD24-907018A7DC70}" type="datetimeFigureOut">
              <a:rPr lang="el-GR" smtClean="0"/>
              <a:pPr/>
              <a:t>25/2/2019</a:t>
            </a:fld>
            <a:endParaRPr lang="el-GR"/>
          </a:p>
        </p:txBody>
      </p:sp>
      <p:sp>
        <p:nvSpPr>
          <p:cNvPr id="5" name="Footer Placeholder 4"/>
          <p:cNvSpPr>
            <a:spLocks noGrp="1"/>
          </p:cNvSpPr>
          <p:nvPr>
            <p:ph type="ftr" sz="quarter" idx="11"/>
          </p:nvPr>
        </p:nvSpPr>
        <p:spPr>
          <a:xfrm>
            <a:off x="2933699" y="6296615"/>
            <a:ext cx="5959577" cy="365125"/>
          </a:xfrm>
        </p:spPr>
        <p:txBody>
          <a:bodyPr/>
          <a:lstStyle/>
          <a:p>
            <a:endParaRPr lang="el-G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624FA99-B041-4B5B-B22D-F347570B62F5}" type="slidenum">
              <a:rPr lang="el-GR" smtClean="0"/>
              <a:pPr/>
              <a:t>‹#›</a:t>
            </a:fld>
            <a:endParaRPr lang="el-GR"/>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3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D362A-777D-44DE-AD24-907018A7DC70}" type="datetimeFigureOut">
              <a:rPr lang="el-GR" smtClean="0"/>
              <a:pPr/>
              <a:t>25/2/2019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624FA99-B041-4B5B-B22D-F347570B62F5}" type="slidenum">
              <a:rPr lang="el-GR" smtClean="0"/>
              <a:pPr/>
              <a:t>‹#›</a:t>
            </a:fld>
            <a:endParaRPr lang="el-GR"/>
          </a:p>
        </p:txBody>
      </p:sp>
    </p:spTree>
    <p:extLst>
      <p:ext uri="{BB962C8B-B14F-4D97-AF65-F5344CB8AC3E}">
        <p14:creationId xmlns:p14="http://schemas.microsoft.com/office/powerpoint/2010/main" val="33101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213D362A-777D-44DE-AD24-907018A7DC70}" type="datetimeFigureOut">
              <a:rPr lang="el-GR" smtClean="0"/>
              <a:pPr/>
              <a:t>25/2/2019</a:t>
            </a:fld>
            <a:endParaRPr lang="el-G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l-G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624FA99-B041-4B5B-B22D-F347570B62F5}" type="slidenum">
              <a:rPr lang="el-GR" smtClean="0"/>
              <a:pPr/>
              <a:t>‹#›</a:t>
            </a:fld>
            <a:endParaRPr lang="el-G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3744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3D362A-777D-44DE-AD24-907018A7DC70}" type="datetimeFigureOut">
              <a:rPr lang="el-GR" smtClean="0"/>
              <a:pPr/>
              <a:t>25/2/2019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624FA99-B041-4B5B-B22D-F347570B62F5}" type="slidenum">
              <a:rPr lang="el-GR" smtClean="0"/>
              <a:pPr/>
              <a:t>‹#›</a:t>
            </a:fld>
            <a:endParaRPr lang="el-GR"/>
          </a:p>
        </p:txBody>
      </p:sp>
    </p:spTree>
    <p:extLst>
      <p:ext uri="{BB962C8B-B14F-4D97-AF65-F5344CB8AC3E}">
        <p14:creationId xmlns:p14="http://schemas.microsoft.com/office/powerpoint/2010/main" val="305693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3D362A-777D-44DE-AD24-907018A7DC70}" type="datetimeFigureOut">
              <a:rPr lang="el-GR" smtClean="0"/>
              <a:pPr/>
              <a:t>25/2/2019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624FA99-B041-4B5B-B22D-F347570B62F5}" type="slidenum">
              <a:rPr lang="el-GR" smtClean="0"/>
              <a:pPr/>
              <a:t>‹#›</a:t>
            </a:fld>
            <a:endParaRPr lang="el-GR"/>
          </a:p>
        </p:txBody>
      </p:sp>
    </p:spTree>
    <p:extLst>
      <p:ext uri="{BB962C8B-B14F-4D97-AF65-F5344CB8AC3E}">
        <p14:creationId xmlns:p14="http://schemas.microsoft.com/office/powerpoint/2010/main" val="115810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3D362A-777D-44DE-AD24-907018A7DC70}" type="datetimeFigureOut">
              <a:rPr lang="el-GR" smtClean="0"/>
              <a:pPr/>
              <a:t>25/2/2019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624FA99-B041-4B5B-B22D-F347570B62F5}" type="slidenum">
              <a:rPr lang="el-GR" smtClean="0"/>
              <a:pPr/>
              <a:t>‹#›</a:t>
            </a:fld>
            <a:endParaRPr lang="el-GR"/>
          </a:p>
        </p:txBody>
      </p:sp>
    </p:spTree>
    <p:extLst>
      <p:ext uri="{BB962C8B-B14F-4D97-AF65-F5344CB8AC3E}">
        <p14:creationId xmlns:p14="http://schemas.microsoft.com/office/powerpoint/2010/main" val="404696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213D362A-777D-44DE-AD24-907018A7DC70}" type="datetimeFigureOut">
              <a:rPr lang="el-GR" smtClean="0"/>
              <a:pPr/>
              <a:t>25/2/2019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624FA99-B041-4B5B-B22D-F347570B62F5}" type="slidenum">
              <a:rPr lang="el-GR" smtClean="0"/>
              <a:pPr/>
              <a:t>‹#›</a:t>
            </a:fld>
            <a:endParaRPr lang="el-GR"/>
          </a:p>
        </p:txBody>
      </p:sp>
    </p:spTree>
    <p:extLst>
      <p:ext uri="{BB962C8B-B14F-4D97-AF65-F5344CB8AC3E}">
        <p14:creationId xmlns:p14="http://schemas.microsoft.com/office/powerpoint/2010/main" val="319489141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213D362A-777D-44DE-AD24-907018A7DC70}" type="datetimeFigureOut">
              <a:rPr lang="el-GR" smtClean="0"/>
              <a:pPr/>
              <a:t>25/2/2019</a:t>
            </a:fld>
            <a:endParaRPr lang="el-G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l-G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624FA99-B041-4B5B-B22D-F347570B62F5}" type="slidenum">
              <a:rPr lang="el-GR" smtClean="0"/>
              <a:pPr/>
              <a:t>‹#›</a:t>
            </a:fld>
            <a:endParaRPr lang="el-GR"/>
          </a:p>
        </p:txBody>
      </p:sp>
    </p:spTree>
    <p:extLst>
      <p:ext uri="{BB962C8B-B14F-4D97-AF65-F5344CB8AC3E}">
        <p14:creationId xmlns:p14="http://schemas.microsoft.com/office/powerpoint/2010/main" val="297849138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213D362A-777D-44DE-AD24-907018A7DC70}" type="datetimeFigureOut">
              <a:rPr lang="el-GR" smtClean="0"/>
              <a:pPr/>
              <a:t>25/2/2019</a:t>
            </a:fld>
            <a:endParaRPr lang="el-G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624FA99-B041-4B5B-B22D-F347570B62F5}" type="slidenum">
              <a:rPr lang="el-GR" smtClean="0"/>
              <a:pPr/>
              <a:t>‹#›</a:t>
            </a:fld>
            <a:endParaRPr lang="el-GR"/>
          </a:p>
        </p:txBody>
      </p:sp>
    </p:spTree>
    <p:extLst>
      <p:ext uri="{BB962C8B-B14F-4D97-AF65-F5344CB8AC3E}">
        <p14:creationId xmlns:p14="http://schemas.microsoft.com/office/powerpoint/2010/main" val="131460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213D362A-777D-44DE-AD24-907018A7DC70}" type="datetimeFigureOut">
              <a:rPr lang="el-GR" smtClean="0"/>
              <a:pPr/>
              <a:t>25/2/2019</a:t>
            </a:fld>
            <a:endParaRPr lang="el-G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l-G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624FA99-B041-4B5B-B22D-F347570B62F5}" type="slidenum">
              <a:rPr lang="el-GR" smtClean="0"/>
              <a:pPr/>
              <a:t>‹#›</a:t>
            </a:fld>
            <a:endParaRPr lang="el-GR"/>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26088875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5">
            <a:extLst>
              <a:ext uri="{FF2B5EF4-FFF2-40B4-BE49-F238E27FC236}">
                <a16:creationId xmlns:a16="http://schemas.microsoft.com/office/drawing/2014/main" id="{8D3E4CB6-C6D4-46BA-9DFE-92F4C7693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tx2">
              <a:lumMod val="50000"/>
              <a:lumOff val="50000"/>
              <a:alpha val="40000"/>
            </a:schemeClr>
          </a:solidFill>
          <a:ln>
            <a:noFill/>
          </a:ln>
        </p:spPr>
      </p:sp>
      <p:sp>
        <p:nvSpPr>
          <p:cNvPr id="12" name="Rectangle 10">
            <a:extLst>
              <a:ext uri="{FF2B5EF4-FFF2-40B4-BE49-F238E27FC236}">
                <a16:creationId xmlns:a16="http://schemas.microsoft.com/office/drawing/2014/main" id="{59A34BDC-A3E7-4317-A652-4C711537E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419" y="0"/>
            <a:ext cx="753770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0FE85E-2026-449D-ABA7-5DD80074537E}"/>
              </a:ext>
            </a:extLst>
          </p:cNvPr>
          <p:cNvSpPr>
            <a:spLocks noGrp="1"/>
          </p:cNvSpPr>
          <p:nvPr>
            <p:ph type="ctrTitle"/>
          </p:nvPr>
        </p:nvSpPr>
        <p:spPr>
          <a:xfrm>
            <a:off x="5304487" y="643467"/>
            <a:ext cx="6253571" cy="3379894"/>
          </a:xfrm>
        </p:spPr>
        <p:txBody>
          <a:bodyPr anchor="b">
            <a:normAutofit/>
          </a:bodyPr>
          <a:lstStyle/>
          <a:p>
            <a:pPr>
              <a:lnSpc>
                <a:spcPct val="95000"/>
              </a:lnSpc>
              <a:spcAft>
                <a:spcPts val="1000"/>
              </a:spcAft>
            </a:pPr>
            <a:r>
              <a:rPr lang="el-GR" sz="4200" dirty="0">
                <a:solidFill>
                  <a:schemeClr val="tx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Η εκπαίδευση δυναμώνει τους έγκλειστους για το μέλλον, Αγροτικό Κ.Κ. Τίρυνθας</a:t>
            </a:r>
            <a:br>
              <a:rPr lang="el-GR" sz="4200" dirty="0">
                <a:solidFill>
                  <a:schemeClr val="tx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endParaRPr lang="el-GR" sz="4200" dirty="0">
              <a:solidFill>
                <a:schemeClr val="tx2">
                  <a:lumMod val="75000"/>
                  <a:lumOff val="25000"/>
                </a:schemeClr>
              </a:solidFill>
            </a:endParaRPr>
          </a:p>
        </p:txBody>
      </p:sp>
      <p:cxnSp>
        <p:nvCxnSpPr>
          <p:cNvPr id="14" name="Straight Connector 12">
            <a:extLst>
              <a:ext uri="{FF2B5EF4-FFF2-40B4-BE49-F238E27FC236}">
                <a16:creationId xmlns:a16="http://schemas.microsoft.com/office/drawing/2014/main" id="{9EBAABD3-7850-4600-BF15-44633214A8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98564" y="0"/>
            <a:ext cx="0" cy="685800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5FFF46-7665-4A66-A43B-FEE4EA3347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8324" y="422855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7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9E92-9C84-483A-BEF1-DA961EF7201E}"/>
              </a:ext>
            </a:extLst>
          </p:cNvPr>
          <p:cNvSpPr>
            <a:spLocks noGrp="1"/>
          </p:cNvSpPr>
          <p:nvPr>
            <p:ph type="title"/>
          </p:nvPr>
        </p:nvSpPr>
        <p:spPr>
          <a:xfrm>
            <a:off x="2390270" y="1445344"/>
            <a:ext cx="9801730" cy="2964424"/>
          </a:xfrm>
        </p:spPr>
        <p:txBody>
          <a:bodyPr>
            <a:normAutofit fontScale="90000"/>
          </a:bodyPr>
          <a:lstStyle/>
          <a:p>
            <a:r>
              <a:rPr lang="el-GR" b="1" dirty="0"/>
              <a:t>Εγγραμματισμός </a:t>
            </a:r>
            <a:r>
              <a:rPr lang="el-GR" dirty="0"/>
              <a:t>μέσω λαϊκών τραγουδιών, από την καθηγήτρια ‘Άλκηστις Κοντογιάννη</a:t>
            </a:r>
            <a:br>
              <a:rPr lang="en-US" dirty="0"/>
            </a:br>
            <a:br>
              <a:rPr lang="el-GR" dirty="0"/>
            </a:br>
            <a:endParaRPr lang="el-GR" dirty="0"/>
          </a:p>
        </p:txBody>
      </p:sp>
    </p:spTree>
    <p:extLst>
      <p:ext uri="{BB962C8B-B14F-4D97-AF65-F5344CB8AC3E}">
        <p14:creationId xmlns:p14="http://schemas.microsoft.com/office/powerpoint/2010/main" val="263538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034A-A02C-4827-8527-2F10760A7598}"/>
              </a:ext>
            </a:extLst>
          </p:cNvPr>
          <p:cNvSpPr>
            <a:spLocks noGrp="1"/>
          </p:cNvSpPr>
          <p:nvPr>
            <p:ph type="title"/>
          </p:nvPr>
        </p:nvSpPr>
        <p:spPr>
          <a:xfrm>
            <a:off x="2133600" y="1548580"/>
            <a:ext cx="10058400" cy="2507226"/>
          </a:xfrm>
        </p:spPr>
        <p:txBody>
          <a:bodyPr>
            <a:normAutofit fontScale="90000"/>
          </a:bodyPr>
          <a:lstStyle/>
          <a:p>
            <a:r>
              <a:rPr lang="el-GR" b="1" dirty="0"/>
              <a:t>Να αναπτύξουμε την επικοινωνία μας;</a:t>
            </a:r>
            <a:r>
              <a:rPr lang="el-GR" dirty="0"/>
              <a:t> από τη θεατρολόγο Βίκυ Τσιανίκα</a:t>
            </a:r>
            <a:br>
              <a:rPr lang="el-GR" dirty="0"/>
            </a:br>
            <a:endParaRPr lang="el-GR" dirty="0"/>
          </a:p>
        </p:txBody>
      </p:sp>
    </p:spTree>
    <p:extLst>
      <p:ext uri="{BB962C8B-B14F-4D97-AF65-F5344CB8AC3E}">
        <p14:creationId xmlns:p14="http://schemas.microsoft.com/office/powerpoint/2010/main" val="65227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7">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37" name="Group 12">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8" name="Rectangle 17">
            <a:extLst>
              <a:ext uri="{FF2B5EF4-FFF2-40B4-BE49-F238E27FC236}">
                <a16:creationId xmlns:a16="http://schemas.microsoft.com/office/drawing/2014/main" id="{53F2DC5E-02B9-4419-8BCE-E53B11ED0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9">
            <a:extLst>
              <a:ext uri="{FF2B5EF4-FFF2-40B4-BE49-F238E27FC236}">
                <a16:creationId xmlns:a16="http://schemas.microsoft.com/office/drawing/2014/main" id="{424105A1-6511-40C2-825E-0C8C65A06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21" name="Freeform 13">
              <a:extLst>
                <a:ext uri="{FF2B5EF4-FFF2-40B4-BE49-F238E27FC236}">
                  <a16:creationId xmlns:a16="http://schemas.microsoft.com/office/drawing/2014/main" id="{11CD12F8-8480-4143-9CA3-2FC1810FFE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40" name="Freeform 9">
              <a:extLst>
                <a:ext uri="{FF2B5EF4-FFF2-40B4-BE49-F238E27FC236}">
                  <a16:creationId xmlns:a16="http://schemas.microsoft.com/office/drawing/2014/main" id="{09B6B22C-D862-4F04-9605-7C90405B6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23" name="Freeform 5">
              <a:extLst>
                <a:ext uri="{FF2B5EF4-FFF2-40B4-BE49-F238E27FC236}">
                  <a16:creationId xmlns:a16="http://schemas.microsoft.com/office/drawing/2014/main" id="{4121850F-55FD-40D3-BC6D-13EDE35F32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25" name="Rounded Rectangle 7">
            <a:extLst>
              <a:ext uri="{FF2B5EF4-FFF2-40B4-BE49-F238E27FC236}">
                <a16:creationId xmlns:a16="http://schemas.microsoft.com/office/drawing/2014/main" id="{1CA269D9-F567-48FB-87B3-248F07EB1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274EF3-5A40-429F-A6DB-A2D5C6E7426B}"/>
              </a:ext>
            </a:extLst>
          </p:cNvPr>
          <p:cNvPicPr>
            <a:picLocks noChangeAspect="1"/>
          </p:cNvPicPr>
          <p:nvPr/>
        </p:nvPicPr>
        <p:blipFill rotWithShape="1">
          <a:blip r:embed="rId2" cstate="print"/>
          <a:srcRect t="13776" b="32748"/>
          <a:stretch/>
        </p:blipFill>
        <p:spPr>
          <a:xfrm>
            <a:off x="5337548" y="670965"/>
            <a:ext cx="6189620" cy="5516602"/>
          </a:xfrm>
          <a:prstGeom prst="rect">
            <a:avLst/>
          </a:prstGeom>
        </p:spPr>
      </p:pic>
      <p:sp>
        <p:nvSpPr>
          <p:cNvPr id="27" name="Freeform 18">
            <a:extLst>
              <a:ext uri="{FF2B5EF4-FFF2-40B4-BE49-F238E27FC236}">
                <a16:creationId xmlns:a16="http://schemas.microsoft.com/office/drawing/2014/main" id="{4ABF56C1-919D-4B2B-AD18-A3B3897D7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ounded Rectangle 8">
            <a:extLst>
              <a:ext uri="{FF2B5EF4-FFF2-40B4-BE49-F238E27FC236}">
                <a16:creationId xmlns:a16="http://schemas.microsoft.com/office/drawing/2014/main" id="{2244DFF3-FC1D-4EBD-AEBD-1C5D32391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3D899-048A-4BFA-9679-E6A92CE17163}"/>
              </a:ext>
            </a:extLst>
          </p:cNvPr>
          <p:cNvSpPr>
            <a:spLocks noGrp="1"/>
          </p:cNvSpPr>
          <p:nvPr>
            <p:ph type="title"/>
          </p:nvPr>
        </p:nvSpPr>
        <p:spPr>
          <a:xfrm>
            <a:off x="1068236" y="1023867"/>
            <a:ext cx="3793678" cy="3349641"/>
          </a:xfrm>
        </p:spPr>
        <p:txBody>
          <a:bodyPr vert="horz" lIns="91440" tIns="45720" rIns="91440" bIns="45720" rtlCol="0" anchor="t">
            <a:normAutofit/>
          </a:bodyPr>
          <a:lstStyle/>
          <a:p>
            <a:pPr>
              <a:lnSpc>
                <a:spcPct val="95000"/>
              </a:lnSpc>
            </a:pPr>
            <a:r>
              <a:rPr lang="en-US" sz="3300" dirty="0" err="1">
                <a:solidFill>
                  <a:schemeClr val="bg2"/>
                </a:solidFill>
              </a:rPr>
              <a:t>Ιστορίες</a:t>
            </a:r>
            <a:r>
              <a:rPr lang="en-US" sz="3300" dirty="0">
                <a:solidFill>
                  <a:schemeClr val="bg2"/>
                </a:solidFill>
              </a:rPr>
              <a:t> </a:t>
            </a:r>
            <a:r>
              <a:rPr lang="en-US" sz="3300" dirty="0" err="1">
                <a:solidFill>
                  <a:schemeClr val="bg2"/>
                </a:solidFill>
              </a:rPr>
              <a:t>του</a:t>
            </a:r>
            <a:r>
              <a:rPr lang="en-US" sz="3300" dirty="0">
                <a:solidFill>
                  <a:schemeClr val="bg2"/>
                </a:solidFill>
              </a:rPr>
              <a:t> </a:t>
            </a:r>
            <a:r>
              <a:rPr lang="en-US" sz="3300" dirty="0" err="1">
                <a:solidFill>
                  <a:schemeClr val="bg2"/>
                </a:solidFill>
              </a:rPr>
              <a:t>Χόρχε</a:t>
            </a:r>
            <a:r>
              <a:rPr lang="en-US" sz="3300" dirty="0">
                <a:solidFill>
                  <a:schemeClr val="bg2"/>
                </a:solidFill>
              </a:rPr>
              <a:t> </a:t>
            </a:r>
            <a:r>
              <a:rPr lang="en-US" sz="3300" dirty="0" err="1">
                <a:solidFill>
                  <a:schemeClr val="bg2"/>
                </a:solidFill>
              </a:rPr>
              <a:t>Μπουκάι</a:t>
            </a:r>
            <a:r>
              <a:rPr lang="en-US" sz="3300" dirty="0">
                <a:solidFill>
                  <a:schemeClr val="bg2"/>
                </a:solidFill>
              </a:rPr>
              <a:t>, από </a:t>
            </a:r>
            <a:r>
              <a:rPr lang="en-US" sz="3300" dirty="0" err="1">
                <a:solidFill>
                  <a:schemeClr val="bg2"/>
                </a:solidFill>
              </a:rPr>
              <a:t>την</a:t>
            </a:r>
            <a:r>
              <a:rPr lang="en-US" sz="3300" dirty="0">
                <a:solidFill>
                  <a:schemeClr val="bg2"/>
                </a:solidFill>
              </a:rPr>
              <a:t> </a:t>
            </a:r>
            <a:r>
              <a:rPr lang="en-US" sz="3300" dirty="0" err="1">
                <a:solidFill>
                  <a:schemeClr val="bg2"/>
                </a:solidFill>
              </a:rPr>
              <a:t>ηθοποιό</a:t>
            </a:r>
            <a:r>
              <a:rPr lang="en-US" sz="3300" dirty="0">
                <a:solidFill>
                  <a:schemeClr val="bg2"/>
                </a:solidFill>
              </a:rPr>
              <a:t> Χριστίνα Θεοδωροπούλου</a:t>
            </a:r>
            <a:br>
              <a:rPr lang="en-US" sz="3300" dirty="0">
                <a:solidFill>
                  <a:schemeClr val="bg2"/>
                </a:solidFill>
              </a:rPr>
            </a:br>
            <a:br>
              <a:rPr lang="en-US" sz="3300" dirty="0">
                <a:solidFill>
                  <a:schemeClr val="bg2"/>
                </a:solidFill>
              </a:rPr>
            </a:br>
            <a:endParaRPr lang="en-US" sz="3300" dirty="0">
              <a:solidFill>
                <a:schemeClr val="bg2"/>
              </a:solidFill>
            </a:endParaRPr>
          </a:p>
        </p:txBody>
      </p:sp>
      <p:cxnSp>
        <p:nvCxnSpPr>
          <p:cNvPr id="31" name="Straight Connector 30">
            <a:extLst>
              <a:ext uri="{FF2B5EF4-FFF2-40B4-BE49-F238E27FC236}">
                <a16:creationId xmlns:a16="http://schemas.microsoft.com/office/drawing/2014/main" id="{7EC0199D-F2D3-4E40-999E-D0DB4ACA5B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49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C5AA-703B-4850-BE81-CCF94DCAC58D}"/>
              </a:ext>
            </a:extLst>
          </p:cNvPr>
          <p:cNvSpPr>
            <a:spLocks noGrp="1"/>
          </p:cNvSpPr>
          <p:nvPr>
            <p:ph type="title"/>
          </p:nvPr>
        </p:nvSpPr>
        <p:spPr>
          <a:xfrm>
            <a:off x="2123768" y="833814"/>
            <a:ext cx="9507793" cy="4859063"/>
          </a:xfrm>
        </p:spPr>
        <p:txBody>
          <a:bodyPr>
            <a:normAutofit/>
          </a:bodyPr>
          <a:lstStyle/>
          <a:p>
            <a:r>
              <a:rPr lang="el-GR" b="1" dirty="0"/>
              <a:t>Ο μύθος του Ηρακλή</a:t>
            </a:r>
            <a:r>
              <a:rPr lang="el-GR" dirty="0"/>
              <a:t>, από την Ψυχολόγο Ορθοδοξία Σάλομον</a:t>
            </a:r>
            <a:br>
              <a:rPr lang="el-GR" dirty="0"/>
            </a:br>
            <a:endParaRPr lang="el-GR" dirty="0"/>
          </a:p>
        </p:txBody>
      </p:sp>
    </p:spTree>
    <p:extLst>
      <p:ext uri="{BB962C8B-B14F-4D97-AF65-F5344CB8AC3E}">
        <p14:creationId xmlns:p14="http://schemas.microsoft.com/office/powerpoint/2010/main" val="163244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53B5-3CCE-48C8-9CBB-E131F3A8B35F}"/>
              </a:ext>
            </a:extLst>
          </p:cNvPr>
          <p:cNvSpPr>
            <a:spLocks noGrp="1"/>
          </p:cNvSpPr>
          <p:nvPr>
            <p:ph type="title"/>
          </p:nvPr>
        </p:nvSpPr>
        <p:spPr>
          <a:xfrm>
            <a:off x="2787445" y="863311"/>
            <a:ext cx="8857832" cy="3443217"/>
          </a:xfrm>
        </p:spPr>
        <p:txBody>
          <a:bodyPr>
            <a:normAutofit fontScale="90000"/>
          </a:bodyPr>
          <a:lstStyle/>
          <a:p>
            <a:r>
              <a:rPr lang="el-GR" b="1" dirty="0"/>
              <a:t>Κατασκευάζουμε αντικείμενα</a:t>
            </a:r>
            <a:r>
              <a:rPr lang="el-GR" dirty="0"/>
              <a:t> για το Μπαζάρ του Δήμου, από τη Βάσω Αργυριάδου, Ειρήνη Μελισσηνού, Κατερίνα Δήμα, Βαλεντίνα Μιχαήλ, Αθηνά Κλαδά</a:t>
            </a:r>
            <a:br>
              <a:rPr lang="el-GR" dirty="0"/>
            </a:br>
            <a:endParaRPr lang="el-GR" dirty="0"/>
          </a:p>
        </p:txBody>
      </p:sp>
    </p:spTree>
    <p:extLst>
      <p:ext uri="{BB962C8B-B14F-4D97-AF65-F5344CB8AC3E}">
        <p14:creationId xmlns:p14="http://schemas.microsoft.com/office/powerpoint/2010/main" val="82076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3" name="Picture 2" descr="A group of people sitting in a library&#10;&#10;Description automatically generated">
            <a:extLst>
              <a:ext uri="{FF2B5EF4-FFF2-40B4-BE49-F238E27FC236}">
                <a16:creationId xmlns:a16="http://schemas.microsoft.com/office/drawing/2014/main" id="{C7F4048B-00DC-47E0-BBEB-77E24D410E15}"/>
              </a:ext>
            </a:extLst>
          </p:cNvPr>
          <p:cNvPicPr>
            <a:picLocks noChangeAspect="1"/>
          </p:cNvPicPr>
          <p:nvPr/>
        </p:nvPicPr>
        <p:blipFill rotWithShape="1">
          <a:blip r:embed="rId2"/>
          <a:srcRect t="28517" b="29267"/>
          <a:stretch/>
        </p:blipFill>
        <p:spPr>
          <a:xfrm>
            <a:off x="-231" y="10"/>
            <a:ext cx="12192000" cy="6862703"/>
          </a:xfrm>
          <a:prstGeom prst="rect">
            <a:avLst/>
          </a:prstGeom>
        </p:spPr>
      </p:pic>
      <p:grpSp>
        <p:nvGrpSpPr>
          <p:cNvPr id="18" name="Group 17">
            <a:extLst>
              <a:ext uri="{FF2B5EF4-FFF2-40B4-BE49-F238E27FC236}">
                <a16:creationId xmlns:a16="http://schemas.microsoft.com/office/drawing/2014/main" id="{9ACDEF0B-74C1-4CFC-A0B6-C810F9E3A9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7320300" y="467784"/>
            <a:ext cx="4875213" cy="5922963"/>
            <a:chOff x="7320300" y="467784"/>
            <a:chExt cx="4875213" cy="5922963"/>
          </a:xfrm>
        </p:grpSpPr>
        <p:sp>
          <p:nvSpPr>
            <p:cNvPr id="19" name="Freeform 206">
              <a:extLst>
                <a:ext uri="{FF2B5EF4-FFF2-40B4-BE49-F238E27FC236}">
                  <a16:creationId xmlns:a16="http://schemas.microsoft.com/office/drawing/2014/main" id="{4C5F20A8-BC64-4E18-A41D-D4D6D155C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0" name="Freeform 211">
              <a:extLst>
                <a:ext uri="{FF2B5EF4-FFF2-40B4-BE49-F238E27FC236}">
                  <a16:creationId xmlns:a16="http://schemas.microsoft.com/office/drawing/2014/main" id="{87E74138-CB9B-4369-BF03-BD85AFB35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1" name="Straight Connector 20">
              <a:extLst>
                <a:ext uri="{FF2B5EF4-FFF2-40B4-BE49-F238E27FC236}">
                  <a16:creationId xmlns:a16="http://schemas.microsoft.com/office/drawing/2014/main" id="{2E2C8529-BE4B-484D-86ED-FA5E82FEEA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bwMode="white">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14F74E2-7C07-4576-BBD4-AC0B4F37BD28}"/>
              </a:ext>
            </a:extLst>
          </p:cNvPr>
          <p:cNvSpPr>
            <a:spLocks noGrp="1"/>
          </p:cNvSpPr>
          <p:nvPr>
            <p:ph type="title"/>
          </p:nvPr>
        </p:nvSpPr>
        <p:spPr>
          <a:xfrm>
            <a:off x="7920752" y="1023867"/>
            <a:ext cx="3793678" cy="3349641"/>
          </a:xfrm>
        </p:spPr>
        <p:txBody>
          <a:bodyPr vert="horz" lIns="91440" tIns="45720" rIns="91440" bIns="45720" rtlCol="0" anchor="t">
            <a:normAutofit/>
          </a:bodyPr>
          <a:lstStyle/>
          <a:p>
            <a:pPr>
              <a:lnSpc>
                <a:spcPct val="95000"/>
              </a:lnSpc>
            </a:pPr>
            <a:r>
              <a:rPr lang="en-US" sz="2700" b="1" dirty="0">
                <a:solidFill>
                  <a:schemeClr val="bg2"/>
                </a:solidFill>
              </a:rPr>
              <a:t>Από τα α</a:t>
            </a:r>
            <a:r>
              <a:rPr lang="en-US" sz="2700" b="1" dirty="0" err="1">
                <a:solidFill>
                  <a:schemeClr val="bg2"/>
                </a:solidFill>
              </a:rPr>
              <a:t>λώνι</a:t>
            </a:r>
            <a:r>
              <a:rPr lang="en-US" sz="2700" b="1" dirty="0">
                <a:solidFill>
                  <a:schemeClr val="bg2"/>
                </a:solidFill>
              </a:rPr>
              <a:t>α στα σαλόνια</a:t>
            </a:r>
            <a:r>
              <a:rPr lang="en-US" sz="2700" dirty="0">
                <a:solidFill>
                  <a:schemeClr val="bg2"/>
                </a:solidFill>
              </a:rPr>
              <a:t>, </a:t>
            </a:r>
            <a:r>
              <a:rPr lang="en-US" sz="2700" b="1" dirty="0">
                <a:solidFill>
                  <a:schemeClr val="bg2"/>
                </a:solidFill>
              </a:rPr>
              <a:t>μάθημα ιστορίας,</a:t>
            </a:r>
            <a:r>
              <a:rPr lang="en-US" sz="2700" dirty="0">
                <a:solidFill>
                  <a:schemeClr val="bg2"/>
                </a:solidFill>
              </a:rPr>
              <a:t> από τον ιστορικό – αρχαιολόγο και ξεναγό Ηλία Παπαδόπουλο </a:t>
            </a:r>
            <a:br>
              <a:rPr lang="en-US" sz="2700" dirty="0">
                <a:solidFill>
                  <a:schemeClr val="bg2"/>
                </a:solidFill>
              </a:rPr>
            </a:br>
            <a:br>
              <a:rPr lang="en-US" sz="2700" dirty="0">
                <a:solidFill>
                  <a:schemeClr val="bg2"/>
                </a:solidFill>
              </a:rPr>
            </a:br>
            <a:endParaRPr lang="en-US" sz="2700" dirty="0">
              <a:solidFill>
                <a:schemeClr val="bg2"/>
              </a:solidFill>
            </a:endParaRPr>
          </a:p>
        </p:txBody>
      </p:sp>
    </p:spTree>
    <p:extLst>
      <p:ext uri="{BB962C8B-B14F-4D97-AF65-F5344CB8AC3E}">
        <p14:creationId xmlns:p14="http://schemas.microsoft.com/office/powerpoint/2010/main" val="363755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59DE-E23A-4E13-8AC3-907690C2084F}"/>
              </a:ext>
            </a:extLst>
          </p:cNvPr>
          <p:cNvSpPr>
            <a:spLocks noGrp="1"/>
          </p:cNvSpPr>
          <p:nvPr>
            <p:ph type="title"/>
          </p:nvPr>
        </p:nvSpPr>
        <p:spPr>
          <a:xfrm>
            <a:off x="2728453" y="604684"/>
            <a:ext cx="9026012" cy="4763729"/>
          </a:xfrm>
        </p:spPr>
        <p:txBody>
          <a:bodyPr>
            <a:normAutofit fontScale="90000"/>
          </a:bodyPr>
          <a:lstStyle/>
          <a:p>
            <a:r>
              <a:rPr lang="el-GR" b="1" dirty="0"/>
              <a:t>ΟΜΑΔΑ ΗΜΙΕΛΕΥΘΕΡΩΝ</a:t>
            </a:r>
            <a:br>
              <a:rPr lang="en-US" b="1" dirty="0"/>
            </a:br>
            <a:r>
              <a:rPr lang="el-GR" b="1" dirty="0"/>
              <a:t>ΛΟΓΟΤΙΜΗΤΩΝ</a:t>
            </a:r>
            <a:br>
              <a:rPr lang="en-US" b="1" dirty="0"/>
            </a:br>
            <a:br>
              <a:rPr lang="en-US" b="1" dirty="0"/>
            </a:br>
            <a:r>
              <a:rPr lang="el-GR" dirty="0"/>
              <a:t>Το πρόγραμμα, που άρχισε τον Οκτώβριο του 2018, εμπεριέχει τακτικά μαθήματα μια φορά την εβδομάδα:</a:t>
            </a:r>
            <a:br>
              <a:rPr lang="el-GR" dirty="0"/>
            </a:br>
            <a:br>
              <a:rPr lang="en-US" b="1" dirty="0"/>
            </a:br>
            <a:br>
              <a:rPr lang="el-GR" dirty="0"/>
            </a:br>
            <a:endParaRPr lang="el-GR" dirty="0"/>
          </a:p>
        </p:txBody>
      </p:sp>
    </p:spTree>
    <p:extLst>
      <p:ext uri="{BB962C8B-B14F-4D97-AF65-F5344CB8AC3E}">
        <p14:creationId xmlns:p14="http://schemas.microsoft.com/office/powerpoint/2010/main" val="96522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53F2DC5E-02B9-4419-8BCE-E53B11ED0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424105A1-6511-40C2-825E-0C8C65A06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22" name="Freeform 13">
              <a:extLst>
                <a:ext uri="{FF2B5EF4-FFF2-40B4-BE49-F238E27FC236}">
                  <a16:creationId xmlns:a16="http://schemas.microsoft.com/office/drawing/2014/main" id="{11CD12F8-8480-4143-9CA3-2FC1810FFE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39" name="Freeform 9">
              <a:extLst>
                <a:ext uri="{FF2B5EF4-FFF2-40B4-BE49-F238E27FC236}">
                  <a16:creationId xmlns:a16="http://schemas.microsoft.com/office/drawing/2014/main" id="{09B6B22C-D862-4F04-9605-7C90405B6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24" name="Freeform 5">
              <a:extLst>
                <a:ext uri="{FF2B5EF4-FFF2-40B4-BE49-F238E27FC236}">
                  <a16:creationId xmlns:a16="http://schemas.microsoft.com/office/drawing/2014/main" id="{4121850F-55FD-40D3-BC6D-13EDE35F32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26" name="Rounded Rectangle 7">
            <a:extLst>
              <a:ext uri="{FF2B5EF4-FFF2-40B4-BE49-F238E27FC236}">
                <a16:creationId xmlns:a16="http://schemas.microsoft.com/office/drawing/2014/main" id="{1CA269D9-F567-48FB-87B3-248F07EB1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sitting around a living room&#10;&#10;Description automatically generated">
            <a:extLst>
              <a:ext uri="{FF2B5EF4-FFF2-40B4-BE49-F238E27FC236}">
                <a16:creationId xmlns:a16="http://schemas.microsoft.com/office/drawing/2014/main" id="{8E5DD48A-F67C-40DC-8348-62EE11B275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341" b="10814"/>
          <a:stretch/>
        </p:blipFill>
        <p:spPr>
          <a:xfrm>
            <a:off x="5337548" y="670965"/>
            <a:ext cx="6189620" cy="5516602"/>
          </a:xfrm>
          <a:prstGeom prst="rect">
            <a:avLst/>
          </a:prstGeom>
        </p:spPr>
      </p:pic>
      <p:sp>
        <p:nvSpPr>
          <p:cNvPr id="28" name="Freeform 18">
            <a:extLst>
              <a:ext uri="{FF2B5EF4-FFF2-40B4-BE49-F238E27FC236}">
                <a16:creationId xmlns:a16="http://schemas.microsoft.com/office/drawing/2014/main" id="{4ABF56C1-919D-4B2B-AD18-A3B3897D7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ounded Rectangle 8">
            <a:extLst>
              <a:ext uri="{FF2B5EF4-FFF2-40B4-BE49-F238E27FC236}">
                <a16:creationId xmlns:a16="http://schemas.microsoft.com/office/drawing/2014/main" id="{2244DFF3-FC1D-4EBD-AEBD-1C5D32391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504AE5-00B4-4BE8-9412-7AB6136CEF2A}"/>
              </a:ext>
            </a:extLst>
          </p:cNvPr>
          <p:cNvSpPr>
            <a:spLocks noGrp="1"/>
          </p:cNvSpPr>
          <p:nvPr>
            <p:ph type="title"/>
          </p:nvPr>
        </p:nvSpPr>
        <p:spPr>
          <a:xfrm>
            <a:off x="1068236" y="1023867"/>
            <a:ext cx="3793678" cy="3349641"/>
          </a:xfrm>
        </p:spPr>
        <p:txBody>
          <a:bodyPr vert="horz" lIns="91440" tIns="45720" rIns="91440" bIns="45720" rtlCol="0" anchor="t">
            <a:normAutofit/>
          </a:bodyPr>
          <a:lstStyle/>
          <a:p>
            <a:pPr>
              <a:lnSpc>
                <a:spcPct val="95000"/>
              </a:lnSpc>
            </a:pPr>
            <a:r>
              <a:rPr lang="en-US" sz="3300" b="1" dirty="0">
                <a:solidFill>
                  <a:schemeClr val="bg2"/>
                </a:solidFill>
              </a:rPr>
              <a:t>Μα</a:t>
            </a:r>
            <a:r>
              <a:rPr lang="en-US" sz="3300" b="1" dirty="0" err="1">
                <a:solidFill>
                  <a:schemeClr val="bg2"/>
                </a:solidFill>
              </a:rPr>
              <a:t>θήμ</a:t>
            </a:r>
            <a:r>
              <a:rPr lang="en-US" sz="3300" b="1" dirty="0">
                <a:solidFill>
                  <a:schemeClr val="bg2"/>
                </a:solidFill>
              </a:rPr>
              <a:t>ατα Κοινωνικής Ανθρωπολογίας</a:t>
            </a:r>
            <a:r>
              <a:rPr lang="en-US" sz="3300" dirty="0">
                <a:solidFill>
                  <a:schemeClr val="bg2"/>
                </a:solidFill>
              </a:rPr>
              <a:t> από τον καθηγητή Γιώργο Κόνδη </a:t>
            </a:r>
            <a:br>
              <a:rPr lang="en-US" sz="3300" dirty="0">
                <a:solidFill>
                  <a:schemeClr val="bg2"/>
                </a:solidFill>
              </a:rPr>
            </a:br>
            <a:endParaRPr lang="en-US" sz="3300" dirty="0">
              <a:solidFill>
                <a:schemeClr val="bg2"/>
              </a:solidFill>
            </a:endParaRPr>
          </a:p>
        </p:txBody>
      </p:sp>
      <p:cxnSp>
        <p:nvCxnSpPr>
          <p:cNvPr id="32" name="Straight Connector 31">
            <a:extLst>
              <a:ext uri="{FF2B5EF4-FFF2-40B4-BE49-F238E27FC236}">
                <a16:creationId xmlns:a16="http://schemas.microsoft.com/office/drawing/2014/main" id="{7EC0199D-F2D3-4E40-999E-D0DB4ACA5B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86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72"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73"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74"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029" name="Group 75">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77"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78"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79" name="Straight Connector 78">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30" name="Rectangle 80">
            <a:extLst>
              <a:ext uri="{FF2B5EF4-FFF2-40B4-BE49-F238E27FC236}">
                <a16:creationId xmlns:a16="http://schemas.microsoft.com/office/drawing/2014/main" id="{10631FC7-F6B1-45F9-9F78-58210CF23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1" name="Group 82">
            <a:extLst>
              <a:ext uri="{FF2B5EF4-FFF2-40B4-BE49-F238E27FC236}">
                <a16:creationId xmlns:a16="http://schemas.microsoft.com/office/drawing/2014/main" id="{06FC02D3-127A-46F9-A015-DD34017DA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84" name="Freeform 13">
              <a:extLst>
                <a:ext uri="{FF2B5EF4-FFF2-40B4-BE49-F238E27FC236}">
                  <a16:creationId xmlns:a16="http://schemas.microsoft.com/office/drawing/2014/main" id="{23205F35-5DBD-4B2A-8F3B-59340373A1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85" name="Freeform 9">
              <a:extLst>
                <a:ext uri="{FF2B5EF4-FFF2-40B4-BE49-F238E27FC236}">
                  <a16:creationId xmlns:a16="http://schemas.microsoft.com/office/drawing/2014/main" id="{CC291664-8953-4124-8691-7B2125AACE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86" name="Freeform 5">
              <a:extLst>
                <a:ext uri="{FF2B5EF4-FFF2-40B4-BE49-F238E27FC236}">
                  <a16:creationId xmlns:a16="http://schemas.microsoft.com/office/drawing/2014/main" id="{2062F8BC-8E1D-4726-A7F7-C5914A6C33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1032" name="Rounded Rectangle 7">
            <a:extLst>
              <a:ext uri="{FF2B5EF4-FFF2-40B4-BE49-F238E27FC236}">
                <a16:creationId xmlns:a16="http://schemas.microsoft.com/office/drawing/2014/main" id="{48B08BF7-1601-494C-99DA-BEFB7654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18">
            <a:extLst>
              <a:ext uri="{FF2B5EF4-FFF2-40B4-BE49-F238E27FC236}">
                <a16:creationId xmlns:a16="http://schemas.microsoft.com/office/drawing/2014/main" id="{89C1AB64-3ECB-4FA2-B6C7-4D3A64628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4" name="Rounded Rectangle 8">
            <a:extLst>
              <a:ext uri="{FF2B5EF4-FFF2-40B4-BE49-F238E27FC236}">
                <a16:creationId xmlns:a16="http://schemas.microsoft.com/office/drawing/2014/main" id="{A7159F10-58B0-4318-829B-33B86561F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AF68E-1822-4B65-9249-ABC51D875736}"/>
              </a:ext>
            </a:extLst>
          </p:cNvPr>
          <p:cNvSpPr>
            <a:spLocks noGrp="1"/>
          </p:cNvSpPr>
          <p:nvPr>
            <p:ph type="title"/>
          </p:nvPr>
        </p:nvSpPr>
        <p:spPr>
          <a:xfrm>
            <a:off x="1068236" y="1023867"/>
            <a:ext cx="3793678" cy="3349641"/>
          </a:xfrm>
        </p:spPr>
        <p:txBody>
          <a:bodyPr vert="horz" lIns="91440" tIns="45720" rIns="91440" bIns="45720" rtlCol="0" anchor="t">
            <a:normAutofit/>
          </a:bodyPr>
          <a:lstStyle/>
          <a:p>
            <a:pPr>
              <a:lnSpc>
                <a:spcPct val="95000"/>
              </a:lnSpc>
            </a:pPr>
            <a:r>
              <a:rPr lang="en-US" sz="3000" b="1" dirty="0">
                <a:solidFill>
                  <a:schemeClr val="bg2"/>
                </a:solidFill>
              </a:rPr>
              <a:t>Μα</a:t>
            </a:r>
            <a:r>
              <a:rPr lang="en-US" sz="3000" b="1" dirty="0" err="1">
                <a:solidFill>
                  <a:schemeClr val="bg2"/>
                </a:solidFill>
              </a:rPr>
              <a:t>θήμ</a:t>
            </a:r>
            <a:r>
              <a:rPr lang="en-US" sz="3000" b="1" dirty="0">
                <a:solidFill>
                  <a:schemeClr val="bg2"/>
                </a:solidFill>
              </a:rPr>
              <a:t>ατα Ρεφλεξολογίας</a:t>
            </a:r>
            <a:r>
              <a:rPr lang="en-US" sz="3000" dirty="0">
                <a:solidFill>
                  <a:schemeClr val="bg2"/>
                </a:solidFill>
              </a:rPr>
              <a:t>, από τον ρεφλεξολόγο Σπύρο Δημητράκουλα. </a:t>
            </a:r>
            <a:br>
              <a:rPr lang="en-US" sz="3000" dirty="0">
                <a:solidFill>
                  <a:schemeClr val="bg2"/>
                </a:solidFill>
              </a:rPr>
            </a:br>
            <a:endParaRPr lang="en-US" sz="3000" dirty="0">
              <a:solidFill>
                <a:schemeClr val="bg2"/>
              </a:solidFill>
            </a:endParaRPr>
          </a:p>
        </p:txBody>
      </p:sp>
      <p:cxnSp>
        <p:nvCxnSpPr>
          <p:cNvPr id="1035" name="Straight Connector 93">
            <a:extLst>
              <a:ext uri="{FF2B5EF4-FFF2-40B4-BE49-F238E27FC236}">
                <a16:creationId xmlns:a16="http://schemas.microsoft.com/office/drawing/2014/main" id="{64FEA41B-A993-459D-8065-6C58143ADB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6" name="Round Same Side Corner Rectangle 3">
            <a:extLst>
              <a:ext uri="{FF2B5EF4-FFF2-40B4-BE49-F238E27FC236}">
                <a16:creationId xmlns:a16="http://schemas.microsoft.com/office/drawing/2014/main" id="{3D148B91-54DB-4CBE-A2F1-A6172ED4B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6458" y="710510"/>
            <a:ext cx="5516601" cy="5437518"/>
          </a:xfrm>
          <a:prstGeom prst="round2SameRect">
            <a:avLst>
              <a:gd name="adj1" fmla="val 241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i0.wp.com/palabourtzi.gr/wp-content/uploads/2018/10/44606647_1951582461597759_4981929151578505216_n.jpg?resize=322%2C429&amp;ssl=1">
            <a:extLst>
              <a:ext uri="{FF2B5EF4-FFF2-40B4-BE49-F238E27FC236}">
                <a16:creationId xmlns:a16="http://schemas.microsoft.com/office/drawing/2014/main" id="{4D2093E8-7042-4462-B2F4-31DD65A253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9111" y="1293376"/>
            <a:ext cx="3212481" cy="428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78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31BC-C6EE-43B3-9B31-67CEF78E5303}"/>
              </a:ext>
            </a:extLst>
          </p:cNvPr>
          <p:cNvSpPr>
            <a:spLocks noGrp="1"/>
          </p:cNvSpPr>
          <p:nvPr>
            <p:ph type="title"/>
          </p:nvPr>
        </p:nvSpPr>
        <p:spPr>
          <a:xfrm>
            <a:off x="2521975" y="1409002"/>
            <a:ext cx="8849032" cy="4475604"/>
          </a:xfrm>
        </p:spPr>
        <p:txBody>
          <a:bodyPr>
            <a:normAutofit/>
          </a:bodyPr>
          <a:lstStyle/>
          <a:p>
            <a:r>
              <a:rPr lang="el-GR" b="1" dirty="0"/>
              <a:t>ΕΚΤΑΚΤΑ ΜΑΘΗΜΑΤΑ/ΕΡΓΑΣΤΗΡΙΑ στους ΗΜΙΕΛΕΥΘΕΡΟΥΣ</a:t>
            </a:r>
            <a:br>
              <a:rPr lang="el-GR" dirty="0"/>
            </a:br>
            <a:endParaRPr lang="el-GR" dirty="0"/>
          </a:p>
        </p:txBody>
      </p:sp>
    </p:spTree>
    <p:extLst>
      <p:ext uri="{BB962C8B-B14F-4D97-AF65-F5344CB8AC3E}">
        <p14:creationId xmlns:p14="http://schemas.microsoft.com/office/powerpoint/2010/main" val="189212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8"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9"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20"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22" name="Group 21">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23"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4"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5" name="Straight Connector 24">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grpSp>
        <p:nvGrpSpPr>
          <p:cNvPr id="31" name="Group 30">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32"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33"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34" name="Straight Connector 33">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98E43D3-0B86-46E2-91CB-8177CBB47BFB}"/>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95000"/>
              </a:lnSpc>
            </a:pPr>
            <a:r>
              <a:rPr lang="en-US" sz="3300" b="1" dirty="0"/>
              <a:t>ΤΑΚΤΙΚΑ ΕΒΔΟΜΑΔΙΑΙΑ ΜΑΘΗΜΑΤΑ</a:t>
            </a:r>
            <a:br>
              <a:rPr lang="en-US" sz="3300" dirty="0"/>
            </a:br>
            <a:endParaRPr lang="en-US" sz="3300" dirty="0"/>
          </a:p>
        </p:txBody>
      </p:sp>
    </p:spTree>
    <p:extLst>
      <p:ext uri="{BB962C8B-B14F-4D97-AF65-F5344CB8AC3E}">
        <p14:creationId xmlns:p14="http://schemas.microsoft.com/office/powerpoint/2010/main" val="141699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1"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2"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5" name="Group 14">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6"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7"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8" name="Straight Connector 17">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 name="Picture 4" descr="A flock of seagulls standing next to a body of water&#10;&#10;Description automatically generated">
            <a:extLst>
              <a:ext uri="{FF2B5EF4-FFF2-40B4-BE49-F238E27FC236}">
                <a16:creationId xmlns:a16="http://schemas.microsoft.com/office/drawing/2014/main" id="{E3505C8E-4E86-4C2B-BFFE-37E0FD0227CF}"/>
              </a:ext>
            </a:extLst>
          </p:cNvPr>
          <p:cNvPicPr>
            <a:picLocks noChangeAspect="1"/>
          </p:cNvPicPr>
          <p:nvPr/>
        </p:nvPicPr>
        <p:blipFill rotWithShape="1">
          <a:blip r:embed="rId2">
            <a:extLst>
              <a:ext uri="{28A0092B-C50C-407E-A947-70E740481C1C}">
                <a14:useLocalDpi xmlns:a14="http://schemas.microsoft.com/office/drawing/2010/main" val="0"/>
              </a:ext>
            </a:extLst>
          </a:blip>
          <a:srcRect l="19611" r="-1" b="-1"/>
          <a:stretch/>
        </p:blipFill>
        <p:spPr>
          <a:xfrm>
            <a:off x="-231" y="10"/>
            <a:ext cx="12192000" cy="6862703"/>
          </a:xfrm>
          <a:prstGeom prst="rect">
            <a:avLst/>
          </a:prstGeom>
        </p:spPr>
      </p:pic>
      <p:grpSp>
        <p:nvGrpSpPr>
          <p:cNvPr id="20" name="Group 19">
            <a:extLst>
              <a:ext uri="{FF2B5EF4-FFF2-40B4-BE49-F238E27FC236}">
                <a16:creationId xmlns:a16="http://schemas.microsoft.com/office/drawing/2014/main" id="{9ACDEF0B-74C1-4CFC-A0B6-C810F9E3A9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7320300" y="467784"/>
            <a:ext cx="4875213" cy="5922963"/>
            <a:chOff x="7320300" y="467784"/>
            <a:chExt cx="4875213" cy="5922963"/>
          </a:xfrm>
        </p:grpSpPr>
        <p:sp>
          <p:nvSpPr>
            <p:cNvPr id="21" name="Freeform 206">
              <a:extLst>
                <a:ext uri="{FF2B5EF4-FFF2-40B4-BE49-F238E27FC236}">
                  <a16:creationId xmlns:a16="http://schemas.microsoft.com/office/drawing/2014/main" id="{4C5F20A8-BC64-4E18-A41D-D4D6D155C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2" name="Freeform 211">
              <a:extLst>
                <a:ext uri="{FF2B5EF4-FFF2-40B4-BE49-F238E27FC236}">
                  <a16:creationId xmlns:a16="http://schemas.microsoft.com/office/drawing/2014/main" id="{87E74138-CB9B-4369-BF03-BD85AFB35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3" name="Straight Connector 22">
              <a:extLst>
                <a:ext uri="{FF2B5EF4-FFF2-40B4-BE49-F238E27FC236}">
                  <a16:creationId xmlns:a16="http://schemas.microsoft.com/office/drawing/2014/main" id="{2E2C8529-BE4B-484D-86ED-FA5E82FEEA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bwMode="white">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0F1BE1D-43E0-4089-A89A-18C26FE325F5}"/>
              </a:ext>
            </a:extLst>
          </p:cNvPr>
          <p:cNvSpPr>
            <a:spLocks noGrp="1"/>
          </p:cNvSpPr>
          <p:nvPr>
            <p:ph type="title"/>
          </p:nvPr>
        </p:nvSpPr>
        <p:spPr>
          <a:xfrm>
            <a:off x="7920751" y="1023867"/>
            <a:ext cx="4026409" cy="4432553"/>
          </a:xfrm>
        </p:spPr>
        <p:txBody>
          <a:bodyPr vert="horz" lIns="91440" tIns="45720" rIns="91440" bIns="45720" rtlCol="0" anchor="t">
            <a:normAutofit/>
          </a:bodyPr>
          <a:lstStyle/>
          <a:p>
            <a:pPr>
              <a:lnSpc>
                <a:spcPct val="95000"/>
              </a:lnSpc>
            </a:pPr>
            <a:br>
              <a:rPr lang="en-US" sz="3000" b="1" dirty="0">
                <a:solidFill>
                  <a:schemeClr val="bg2"/>
                </a:solidFill>
              </a:rPr>
            </a:br>
            <a:br>
              <a:rPr lang="en-US" sz="3000" b="1" dirty="0">
                <a:solidFill>
                  <a:schemeClr val="bg2"/>
                </a:solidFill>
              </a:rPr>
            </a:br>
            <a:r>
              <a:rPr lang="en-US" sz="3000" b="1" dirty="0">
                <a:solidFill>
                  <a:schemeClr val="bg2"/>
                </a:solidFill>
              </a:rPr>
              <a:t>Ο </a:t>
            </a:r>
            <a:r>
              <a:rPr lang="en-US" sz="3000" b="1" dirty="0" err="1">
                <a:solidFill>
                  <a:schemeClr val="bg2"/>
                </a:solidFill>
              </a:rPr>
              <a:t>υδρο</a:t>
            </a:r>
            <a:r>
              <a:rPr lang="en-US" sz="3000" b="1" dirty="0">
                <a:solidFill>
                  <a:schemeClr val="bg2"/>
                </a:solidFill>
              </a:rPr>
              <a:t>βιότοπος της Νέας Κίου – Ναυπλίου</a:t>
            </a:r>
            <a:r>
              <a:rPr lang="en-US" sz="3000" dirty="0">
                <a:solidFill>
                  <a:schemeClr val="bg2"/>
                </a:solidFill>
              </a:rPr>
              <a:t> από τον Τάκη Λεοντίνη</a:t>
            </a:r>
            <a:br>
              <a:rPr lang="en-US" sz="3000" dirty="0">
                <a:solidFill>
                  <a:schemeClr val="bg2"/>
                </a:solidFill>
              </a:rPr>
            </a:br>
            <a:r>
              <a:rPr lang="en-US" sz="3000" dirty="0">
                <a:solidFill>
                  <a:schemeClr val="bg2"/>
                </a:solidFill>
              </a:rPr>
              <a:t>    </a:t>
            </a:r>
            <a:br>
              <a:rPr lang="en-US" sz="3000" dirty="0">
                <a:solidFill>
                  <a:schemeClr val="bg2"/>
                </a:solidFill>
              </a:rPr>
            </a:br>
            <a:endParaRPr lang="en-US" sz="3000" dirty="0">
              <a:solidFill>
                <a:schemeClr val="bg2"/>
              </a:solidFill>
            </a:endParaRPr>
          </a:p>
        </p:txBody>
      </p:sp>
    </p:spTree>
    <p:extLst>
      <p:ext uri="{BB962C8B-B14F-4D97-AF65-F5344CB8AC3E}">
        <p14:creationId xmlns:p14="http://schemas.microsoft.com/office/powerpoint/2010/main" val="11196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29"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30"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31"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33" name="Group 32">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34"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35"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36" name="Straight Connector 35">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 name="Picture 5" descr="A picture containing tree, ground, outdoor, plant&#10;&#10;Description automatically generated">
            <a:extLst>
              <a:ext uri="{FF2B5EF4-FFF2-40B4-BE49-F238E27FC236}">
                <a16:creationId xmlns:a16="http://schemas.microsoft.com/office/drawing/2014/main" id="{23BFBE94-E1DA-44B4-A559-DC8780986CB0}"/>
              </a:ext>
            </a:extLst>
          </p:cNvPr>
          <p:cNvPicPr>
            <a:picLocks noChangeAspect="1"/>
          </p:cNvPicPr>
          <p:nvPr/>
        </p:nvPicPr>
        <p:blipFill rotWithShape="1">
          <a:blip r:embed="rId2">
            <a:extLst>
              <a:ext uri="{28A0092B-C50C-407E-A947-70E740481C1C}">
                <a14:useLocalDpi xmlns:a14="http://schemas.microsoft.com/office/drawing/2010/main" val="0"/>
              </a:ext>
            </a:extLst>
          </a:blip>
          <a:srcRect t="5397"/>
          <a:stretch/>
        </p:blipFill>
        <p:spPr>
          <a:xfrm>
            <a:off x="-231" y="10"/>
            <a:ext cx="12192000" cy="6862703"/>
          </a:xfrm>
          <a:prstGeom prst="rect">
            <a:avLst/>
          </a:prstGeom>
        </p:spPr>
      </p:pic>
      <p:grpSp>
        <p:nvGrpSpPr>
          <p:cNvPr id="38" name="Group 37">
            <a:extLst>
              <a:ext uri="{FF2B5EF4-FFF2-40B4-BE49-F238E27FC236}">
                <a16:creationId xmlns:a16="http://schemas.microsoft.com/office/drawing/2014/main" id="{9ACDEF0B-74C1-4CFC-A0B6-C810F9E3A9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7320300" y="467784"/>
            <a:ext cx="4875213" cy="5922963"/>
            <a:chOff x="7320300" y="467784"/>
            <a:chExt cx="4875213" cy="5922963"/>
          </a:xfrm>
        </p:grpSpPr>
        <p:sp>
          <p:nvSpPr>
            <p:cNvPr id="39" name="Freeform 206">
              <a:extLst>
                <a:ext uri="{FF2B5EF4-FFF2-40B4-BE49-F238E27FC236}">
                  <a16:creationId xmlns:a16="http://schemas.microsoft.com/office/drawing/2014/main" id="{4C5F20A8-BC64-4E18-A41D-D4D6D155C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40" name="Freeform 211">
              <a:extLst>
                <a:ext uri="{FF2B5EF4-FFF2-40B4-BE49-F238E27FC236}">
                  <a16:creationId xmlns:a16="http://schemas.microsoft.com/office/drawing/2014/main" id="{87E74138-CB9B-4369-BF03-BD85AFB35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41" name="Straight Connector 40">
              <a:extLst>
                <a:ext uri="{FF2B5EF4-FFF2-40B4-BE49-F238E27FC236}">
                  <a16:creationId xmlns:a16="http://schemas.microsoft.com/office/drawing/2014/main" id="{2E2C8529-BE4B-484D-86ED-FA5E82FEEA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bwMode="white">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title"/>
          </p:nvPr>
        </p:nvSpPr>
        <p:spPr>
          <a:xfrm>
            <a:off x="7920752" y="1023867"/>
            <a:ext cx="3793678" cy="3349641"/>
          </a:xfrm>
        </p:spPr>
        <p:txBody>
          <a:bodyPr vert="horz" lIns="91440" tIns="45720" rIns="91440" bIns="45720" rtlCol="0" anchor="t">
            <a:normAutofit/>
          </a:bodyPr>
          <a:lstStyle/>
          <a:p>
            <a:pPr>
              <a:lnSpc>
                <a:spcPct val="95000"/>
              </a:lnSpc>
            </a:pPr>
            <a:r>
              <a:rPr lang="en-US" sz="3600" b="1">
                <a:solidFill>
                  <a:schemeClr val="bg2"/>
                </a:solidFill>
              </a:rPr>
              <a:t>Η τέχνη του μπολιάσματος</a:t>
            </a:r>
            <a:r>
              <a:rPr lang="en-US" sz="3600">
                <a:solidFill>
                  <a:schemeClr val="bg2"/>
                </a:solidFill>
              </a:rPr>
              <a:t> από την Στέλλα Παπαδριανού</a:t>
            </a:r>
            <a:br>
              <a:rPr lang="en-US" sz="3600">
                <a:solidFill>
                  <a:schemeClr val="bg2"/>
                </a:solidFill>
              </a:rPr>
            </a:br>
            <a:br>
              <a:rPr lang="en-US" sz="3600">
                <a:solidFill>
                  <a:schemeClr val="bg2"/>
                </a:solidFill>
              </a:rPr>
            </a:br>
            <a:endParaRPr lang="en-US" sz="3600">
              <a:solidFill>
                <a:schemeClr val="bg2"/>
              </a:solidFill>
            </a:endParaRPr>
          </a:p>
        </p:txBody>
      </p:sp>
    </p:spTree>
    <p:extLst>
      <p:ext uri="{BB962C8B-B14F-4D97-AF65-F5344CB8AC3E}">
        <p14:creationId xmlns:p14="http://schemas.microsoft.com/office/powerpoint/2010/main" val="201063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3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3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3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34" name="Group 3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3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3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37" name="Straight Connector 3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0A420AC1-9DFB-4806-AB5E-CFD3432E3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AB69D367-F8D0-4811-9099-F2341B2D0F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1" cy="6924496"/>
            <a:chOff x="-1" y="-2313"/>
            <a:chExt cx="12192001" cy="6924496"/>
          </a:xfrm>
          <a:solidFill>
            <a:schemeClr val="accent2">
              <a:alpha val="30000"/>
            </a:schemeClr>
          </a:solidFill>
        </p:grpSpPr>
        <p:sp>
          <p:nvSpPr>
            <p:cNvPr id="42" name="Freeform 13">
              <a:extLst>
                <a:ext uri="{FF2B5EF4-FFF2-40B4-BE49-F238E27FC236}">
                  <a16:creationId xmlns:a16="http://schemas.microsoft.com/office/drawing/2014/main" id="{4ADA3BC7-1001-4865-A49D-01E385B033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grpFill/>
            <a:ln>
              <a:noFill/>
            </a:ln>
          </p:spPr>
        </p:sp>
        <p:sp>
          <p:nvSpPr>
            <p:cNvPr id="43" name="Freeform 9">
              <a:extLst>
                <a:ext uri="{FF2B5EF4-FFF2-40B4-BE49-F238E27FC236}">
                  <a16:creationId xmlns:a16="http://schemas.microsoft.com/office/drawing/2014/main" id="{21801CEF-E3F5-4F5B-A6FB-9C881FE9B8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grpFill/>
            <a:ln>
              <a:noFill/>
            </a:ln>
          </p:spPr>
        </p:sp>
        <p:sp>
          <p:nvSpPr>
            <p:cNvPr id="44" name="Freeform 5">
              <a:extLst>
                <a:ext uri="{FF2B5EF4-FFF2-40B4-BE49-F238E27FC236}">
                  <a16:creationId xmlns:a16="http://schemas.microsoft.com/office/drawing/2014/main" id="{2C59138E-97DA-40D1-BAE1-7775132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grpFill/>
            <a:ln>
              <a:noFill/>
            </a:ln>
          </p:spPr>
        </p:sp>
      </p:grpSp>
      <p:sp useBgFill="1">
        <p:nvSpPr>
          <p:cNvPr id="46" name="Freeform 159">
            <a:extLst>
              <a:ext uri="{FF2B5EF4-FFF2-40B4-BE49-F238E27FC236}">
                <a16:creationId xmlns:a16="http://schemas.microsoft.com/office/drawing/2014/main" id="{17B0E5A8-6AF1-417B-A7C3-E7DB7651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48" name="Freeform 164">
            <a:extLst>
              <a:ext uri="{FF2B5EF4-FFF2-40B4-BE49-F238E27FC236}">
                <a16:creationId xmlns:a16="http://schemas.microsoft.com/office/drawing/2014/main" id="{EE40C302-D1B9-4040-9A63-CC77E5C7C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1">
              <a:lumMod val="65000"/>
              <a:lumOff val="35000"/>
            </a:schemeClr>
          </a:solidFill>
          <a:ln w="0">
            <a:noFill/>
            <a:prstDash val="solid"/>
            <a:round/>
            <a:headEnd/>
            <a:tailEnd/>
          </a:ln>
        </p:spPr>
      </p:sp>
      <p:sp>
        <p:nvSpPr>
          <p:cNvPr id="2" name="Title 1">
            <a:extLst>
              <a:ext uri="{FF2B5EF4-FFF2-40B4-BE49-F238E27FC236}">
                <a16:creationId xmlns:a16="http://schemas.microsoft.com/office/drawing/2014/main" id="{536CA653-C885-4E9B-AC8E-185B209DDF94}"/>
              </a:ext>
            </a:extLst>
          </p:cNvPr>
          <p:cNvSpPr>
            <a:spLocks noGrp="1"/>
          </p:cNvSpPr>
          <p:nvPr>
            <p:ph type="title"/>
          </p:nvPr>
        </p:nvSpPr>
        <p:spPr>
          <a:xfrm>
            <a:off x="3155952" y="1830580"/>
            <a:ext cx="5873748" cy="1816316"/>
          </a:xfrm>
        </p:spPr>
        <p:txBody>
          <a:bodyPr vert="horz" lIns="91440" tIns="45720" rIns="91440" bIns="45720" rtlCol="0" anchor="ctr">
            <a:normAutofit/>
          </a:bodyPr>
          <a:lstStyle/>
          <a:p>
            <a:pPr algn="ctr">
              <a:lnSpc>
                <a:spcPct val="95000"/>
              </a:lnSpc>
            </a:pPr>
            <a:r>
              <a:rPr lang="en-US" sz="2700" b="1" dirty="0">
                <a:solidFill>
                  <a:schemeClr val="tx2"/>
                </a:solidFill>
              </a:rPr>
              <a:t>Η </a:t>
            </a:r>
            <a:r>
              <a:rPr lang="en-US" sz="2700" b="1" dirty="0" err="1">
                <a:solidFill>
                  <a:schemeClr val="tx2"/>
                </a:solidFill>
              </a:rPr>
              <a:t>τέχνη</a:t>
            </a:r>
            <a:r>
              <a:rPr lang="en-US" sz="2700" b="1" dirty="0">
                <a:solidFill>
                  <a:schemeClr val="tx2"/>
                </a:solidFill>
              </a:rPr>
              <a:t> </a:t>
            </a:r>
            <a:r>
              <a:rPr lang="en-US" sz="2700" b="1" dirty="0" err="1">
                <a:solidFill>
                  <a:schemeClr val="tx2"/>
                </a:solidFill>
              </a:rPr>
              <a:t>του</a:t>
            </a:r>
            <a:r>
              <a:rPr lang="en-US" sz="2700" b="1" dirty="0">
                <a:solidFill>
                  <a:schemeClr val="tx2"/>
                </a:solidFill>
              </a:rPr>
              <a:t> </a:t>
            </a:r>
            <a:r>
              <a:rPr lang="en-US" sz="2700" b="1" dirty="0" err="1">
                <a:solidFill>
                  <a:schemeClr val="tx2"/>
                </a:solidFill>
              </a:rPr>
              <a:t>ντοκιμ</a:t>
            </a:r>
            <a:r>
              <a:rPr lang="en-US" sz="2700" b="1" dirty="0">
                <a:solidFill>
                  <a:schemeClr val="tx2"/>
                </a:solidFill>
              </a:rPr>
              <a:t>αντέρ</a:t>
            </a:r>
            <a:r>
              <a:rPr lang="en-US" sz="2700" dirty="0">
                <a:solidFill>
                  <a:schemeClr val="tx2"/>
                </a:solidFill>
              </a:rPr>
              <a:t> , από τον κινηματογραφιστή Γιάννη Ζέρβα </a:t>
            </a:r>
            <a:br>
              <a:rPr lang="en-US" sz="2700" dirty="0">
                <a:solidFill>
                  <a:schemeClr val="tx2"/>
                </a:solidFill>
              </a:rPr>
            </a:br>
            <a:endParaRPr lang="en-US" sz="2700" dirty="0">
              <a:solidFill>
                <a:schemeClr val="tx2"/>
              </a:solidFill>
            </a:endParaRPr>
          </a:p>
        </p:txBody>
      </p:sp>
      <p:cxnSp>
        <p:nvCxnSpPr>
          <p:cNvPr id="50" name="Straight Connector 49">
            <a:extLst>
              <a:ext uri="{FF2B5EF4-FFF2-40B4-BE49-F238E27FC236}">
                <a16:creationId xmlns:a16="http://schemas.microsoft.com/office/drawing/2014/main" id="{7652C93F-C061-46CA-B0A1-95DBD37857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91442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D6C9-9327-408C-8C74-7FEB59FFA38C}"/>
              </a:ext>
            </a:extLst>
          </p:cNvPr>
          <p:cNvSpPr>
            <a:spLocks noGrp="1"/>
          </p:cNvSpPr>
          <p:nvPr>
            <p:ph type="title"/>
          </p:nvPr>
        </p:nvSpPr>
        <p:spPr>
          <a:xfrm>
            <a:off x="2704273" y="1542705"/>
            <a:ext cx="9329782" cy="3221990"/>
          </a:xfrm>
        </p:spPr>
        <p:txBody>
          <a:bodyPr/>
          <a:lstStyle/>
          <a:p>
            <a:r>
              <a:rPr lang="el-GR" b="1" dirty="0"/>
              <a:t>ΕΒΔΟΜΑΔΙΑΙΑ ΙΔΙΑΙΤΕΡΑ ΜΑΘΗΜΑΤΑ </a:t>
            </a:r>
            <a:br>
              <a:rPr lang="el-GR" dirty="0"/>
            </a:br>
            <a:endParaRPr lang="el-GR" dirty="0"/>
          </a:p>
        </p:txBody>
      </p:sp>
    </p:spTree>
    <p:extLst>
      <p:ext uri="{BB962C8B-B14F-4D97-AF65-F5344CB8AC3E}">
        <p14:creationId xmlns:p14="http://schemas.microsoft.com/office/powerpoint/2010/main" val="36878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55E3-7B66-4C46-A409-220B810AC611}"/>
              </a:ext>
            </a:extLst>
          </p:cNvPr>
          <p:cNvSpPr>
            <a:spLocks noGrp="1"/>
          </p:cNvSpPr>
          <p:nvPr>
            <p:ph type="title"/>
          </p:nvPr>
        </p:nvSpPr>
        <p:spPr>
          <a:xfrm>
            <a:off x="693174" y="280218"/>
            <a:ext cx="11238271" cy="6032091"/>
          </a:xfrm>
        </p:spPr>
        <p:txBody>
          <a:bodyPr>
            <a:normAutofit fontScale="90000"/>
          </a:bodyPr>
          <a:lstStyle/>
          <a:p>
            <a:r>
              <a:rPr lang="el-GR" dirty="0"/>
              <a:t>Ιδιαίτερα μαθήματα τακτικά κάθε εβδομάδα προς έναν έγκλειστο Β΄ Λυκείου (Γιάννης):</a:t>
            </a:r>
            <a:br>
              <a:rPr lang="el-GR" dirty="0"/>
            </a:br>
            <a:br>
              <a:rPr lang="el-GR" dirty="0"/>
            </a:br>
            <a:r>
              <a:rPr lang="el-GR" dirty="0"/>
              <a:t>Βιολογία, χημεία από την καθηγήτρια βιολόγο, Χρύσα Παναγή</a:t>
            </a:r>
            <a:br>
              <a:rPr lang="el-GR" dirty="0"/>
            </a:br>
            <a:r>
              <a:rPr lang="el-GR" dirty="0"/>
              <a:t>Μαθηματικά από την καθηγήτρια μαθηματικό, Δέσποινα Ζαχαριάδου</a:t>
            </a:r>
            <a:br>
              <a:rPr lang="el-GR" dirty="0"/>
            </a:br>
            <a:r>
              <a:rPr lang="el-GR" dirty="0"/>
              <a:t>Φιλολογικά από τον καθηγητή φιλόλογο, Βαγγέλη Μπουγιώτη</a:t>
            </a:r>
            <a:br>
              <a:rPr lang="el-GR" dirty="0"/>
            </a:br>
            <a:endParaRPr lang="el-GR" dirty="0"/>
          </a:p>
        </p:txBody>
      </p:sp>
    </p:spTree>
    <p:extLst>
      <p:ext uri="{BB962C8B-B14F-4D97-AF65-F5344CB8AC3E}">
        <p14:creationId xmlns:p14="http://schemas.microsoft.com/office/powerpoint/2010/main" val="1749437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7D35-F19E-4DCD-999B-FB7163F60016}"/>
              </a:ext>
            </a:extLst>
          </p:cNvPr>
          <p:cNvSpPr>
            <a:spLocks noGrp="1"/>
          </p:cNvSpPr>
          <p:nvPr>
            <p:ph type="title"/>
          </p:nvPr>
        </p:nvSpPr>
        <p:spPr>
          <a:xfrm>
            <a:off x="752168" y="568344"/>
            <a:ext cx="10952103" cy="5448997"/>
          </a:xfrm>
        </p:spPr>
        <p:txBody>
          <a:bodyPr>
            <a:normAutofit/>
          </a:bodyPr>
          <a:lstStyle/>
          <a:p>
            <a:br>
              <a:rPr lang="el-GR" b="1" dirty="0"/>
            </a:br>
            <a:br>
              <a:rPr lang="el-GR" b="1" dirty="0"/>
            </a:br>
            <a:br>
              <a:rPr lang="el-GR" b="1" dirty="0"/>
            </a:br>
            <a:r>
              <a:rPr lang="el-GR" b="1" dirty="0"/>
              <a:t>ΘΕΑΤΡΟΠΑΙΔΑΓΩΓΙΚΑ ΠΡΟΓΡΑΜΜΑΤΑ Μεταπτυχιακών</a:t>
            </a:r>
            <a:br>
              <a:rPr lang="el-GR" b="1" dirty="0"/>
            </a:br>
            <a:br>
              <a:rPr lang="el-GR" dirty="0"/>
            </a:br>
            <a:endParaRPr lang="el-GR" dirty="0"/>
          </a:p>
        </p:txBody>
      </p:sp>
    </p:spTree>
    <p:extLst>
      <p:ext uri="{BB962C8B-B14F-4D97-AF65-F5344CB8AC3E}">
        <p14:creationId xmlns:p14="http://schemas.microsoft.com/office/powerpoint/2010/main" val="45978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53F2DC5E-02B9-4419-8BCE-E53B11ED0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24105A1-6511-40C2-825E-0C8C65A06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21" name="Freeform 13">
              <a:extLst>
                <a:ext uri="{FF2B5EF4-FFF2-40B4-BE49-F238E27FC236}">
                  <a16:creationId xmlns:a16="http://schemas.microsoft.com/office/drawing/2014/main" id="{11CD12F8-8480-4143-9CA3-2FC1810FFE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22" name="Freeform 9">
              <a:extLst>
                <a:ext uri="{FF2B5EF4-FFF2-40B4-BE49-F238E27FC236}">
                  <a16:creationId xmlns:a16="http://schemas.microsoft.com/office/drawing/2014/main" id="{09B6B22C-D862-4F04-9605-7C90405B6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23" name="Freeform 5">
              <a:extLst>
                <a:ext uri="{FF2B5EF4-FFF2-40B4-BE49-F238E27FC236}">
                  <a16:creationId xmlns:a16="http://schemas.microsoft.com/office/drawing/2014/main" id="{4121850F-55FD-40D3-BC6D-13EDE35F32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25" name="Rounded Rectangle 7">
            <a:extLst>
              <a:ext uri="{FF2B5EF4-FFF2-40B4-BE49-F238E27FC236}">
                <a16:creationId xmlns:a16="http://schemas.microsoft.com/office/drawing/2014/main" id="{1CA269D9-F567-48FB-87B3-248F07EB1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in a room&#10;&#10;Description automatically generated">
            <a:extLst>
              <a:ext uri="{FF2B5EF4-FFF2-40B4-BE49-F238E27FC236}">
                <a16:creationId xmlns:a16="http://schemas.microsoft.com/office/drawing/2014/main" id="{B026D649-7709-4D15-8146-BF192D82A3BE}"/>
              </a:ext>
            </a:extLst>
          </p:cNvPr>
          <p:cNvPicPr>
            <a:picLocks noChangeAspect="1"/>
          </p:cNvPicPr>
          <p:nvPr/>
        </p:nvPicPr>
        <p:blipFill rotWithShape="1">
          <a:blip r:embed="rId2" cstate="print"/>
          <a:srcRect l="10584" r="5267" b="2"/>
          <a:stretch/>
        </p:blipFill>
        <p:spPr>
          <a:xfrm>
            <a:off x="5337548" y="670965"/>
            <a:ext cx="6189620" cy="5516602"/>
          </a:xfrm>
          <a:prstGeom prst="rect">
            <a:avLst/>
          </a:prstGeom>
        </p:spPr>
      </p:pic>
      <p:sp>
        <p:nvSpPr>
          <p:cNvPr id="27" name="Freeform 18">
            <a:extLst>
              <a:ext uri="{FF2B5EF4-FFF2-40B4-BE49-F238E27FC236}">
                <a16:creationId xmlns:a16="http://schemas.microsoft.com/office/drawing/2014/main" id="{4ABF56C1-919D-4B2B-AD18-A3B3897D7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ounded Rectangle 8">
            <a:extLst>
              <a:ext uri="{FF2B5EF4-FFF2-40B4-BE49-F238E27FC236}">
                <a16:creationId xmlns:a16="http://schemas.microsoft.com/office/drawing/2014/main" id="{2244DFF3-FC1D-4EBD-AEBD-1C5D32391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CF35E-C194-4579-9759-DA477E693330}"/>
              </a:ext>
            </a:extLst>
          </p:cNvPr>
          <p:cNvSpPr>
            <a:spLocks noGrp="1"/>
          </p:cNvSpPr>
          <p:nvPr>
            <p:ph type="title"/>
          </p:nvPr>
        </p:nvSpPr>
        <p:spPr>
          <a:xfrm>
            <a:off x="1068236" y="1023867"/>
            <a:ext cx="3793678" cy="3349641"/>
          </a:xfrm>
        </p:spPr>
        <p:txBody>
          <a:bodyPr vert="horz" lIns="91440" tIns="45720" rIns="91440" bIns="45720" rtlCol="0" anchor="t">
            <a:normAutofit/>
          </a:bodyPr>
          <a:lstStyle/>
          <a:p>
            <a:pPr>
              <a:lnSpc>
                <a:spcPct val="95000"/>
              </a:lnSpc>
            </a:pPr>
            <a:r>
              <a:rPr lang="en-US" sz="1300" b="1">
                <a:solidFill>
                  <a:schemeClr val="bg2"/>
                </a:solidFill>
              </a:rPr>
              <a:t>“Μπάλα είναι και γυρίζει και ….. γυρίζει και … χορεύει … έχει η ζωή γυρίσματα»</a:t>
            </a:r>
            <a:r>
              <a:rPr lang="en-US" sz="1300">
                <a:solidFill>
                  <a:schemeClr val="bg2"/>
                </a:solidFill>
              </a:rPr>
              <a:t>,  από τη θεατρολόγο – ψυχολόγο Βίκυ Τσιανίκα και την εκπαιδευτικό Ειρήνη Μελισσηνού (18/1/19). Ένα πρόγραμμα ανάπτυξης ενσυναίσθησης, καλλιέργειας ομαδικότητας και κοινωνικών δεξιοτήτων, όπου μέσα από σύνθεση τεχνών και θεατρικών τεχνικών, ενεργοποιείται η φαντασία, διευρύνοντας κρυμμένα συναισθήματα για να γυρίσει η μπάλα της ζωής προς τον καλύτερο εαυτό. </a:t>
            </a:r>
            <a:br>
              <a:rPr lang="en-US" sz="1300">
                <a:solidFill>
                  <a:schemeClr val="bg2"/>
                </a:solidFill>
              </a:rPr>
            </a:br>
            <a:endParaRPr lang="en-US" sz="1300">
              <a:solidFill>
                <a:schemeClr val="bg2"/>
              </a:solidFill>
            </a:endParaRPr>
          </a:p>
        </p:txBody>
      </p:sp>
      <p:cxnSp>
        <p:nvCxnSpPr>
          <p:cNvPr id="31" name="Straight Connector 30">
            <a:extLst>
              <a:ext uri="{FF2B5EF4-FFF2-40B4-BE49-F238E27FC236}">
                <a16:creationId xmlns:a16="http://schemas.microsoft.com/office/drawing/2014/main" id="{7EC0199D-F2D3-4E40-999E-D0DB4ACA5B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79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8">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42" name="Group 13">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3" name="Round Same Side Corner Rectangle 26">
            <a:extLst>
              <a:ext uri="{FF2B5EF4-FFF2-40B4-BE49-F238E27FC236}">
                <a16:creationId xmlns:a16="http://schemas.microsoft.com/office/drawing/2014/main" id="{72D643E5-82F7-4D0F-AE6E-9F3D78807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42756" y="-1209558"/>
            <a:ext cx="5911022" cy="9177992"/>
          </a:xfrm>
          <a:prstGeom prst="round2SameRect">
            <a:avLst>
              <a:gd name="adj1" fmla="val 4804"/>
              <a:gd name="adj2"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38">
            <a:extLst>
              <a:ext uri="{FF2B5EF4-FFF2-40B4-BE49-F238E27FC236}">
                <a16:creationId xmlns:a16="http://schemas.microsoft.com/office/drawing/2014/main" id="{A0E7872E-86B7-4DE9-9203-0E35EFA2B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5928" y="621136"/>
            <a:ext cx="8986072" cy="5516602"/>
          </a:xfrm>
          <a:custGeom>
            <a:avLst/>
            <a:gdLst>
              <a:gd name="connsiteX0" fmla="*/ 135819 w 8986072"/>
              <a:gd name="connsiteY0" fmla="*/ 0 h 5516602"/>
              <a:gd name="connsiteX1" fmla="*/ 8986072 w 8986072"/>
              <a:gd name="connsiteY1" fmla="*/ 0 h 5516602"/>
              <a:gd name="connsiteX2" fmla="*/ 8986072 w 8986072"/>
              <a:gd name="connsiteY2" fmla="*/ 5516602 h 5516602"/>
              <a:gd name="connsiteX3" fmla="*/ 135819 w 8986072"/>
              <a:gd name="connsiteY3" fmla="*/ 5516602 h 5516602"/>
              <a:gd name="connsiteX4" fmla="*/ 0 w 8986072"/>
              <a:gd name="connsiteY4" fmla="*/ 5380783 h 5516602"/>
              <a:gd name="connsiteX5" fmla="*/ 0 w 8986072"/>
              <a:gd name="connsiteY5" fmla="*/ 135819 h 5516602"/>
              <a:gd name="connsiteX6" fmla="*/ 135819 w 8986072"/>
              <a:gd name="connsiteY6" fmla="*/ 0 h 55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072" h="5516602">
                <a:moveTo>
                  <a:pt x="135819" y="0"/>
                </a:moveTo>
                <a:lnTo>
                  <a:pt x="8986072" y="0"/>
                </a:lnTo>
                <a:lnTo>
                  <a:pt x="8986072" y="5516602"/>
                </a:lnTo>
                <a:lnTo>
                  <a:pt x="135819" y="5516602"/>
                </a:lnTo>
                <a:cubicBezTo>
                  <a:pt x="60808" y="5516602"/>
                  <a:pt x="0" y="5455794"/>
                  <a:pt x="0" y="5380783"/>
                </a:cubicBezTo>
                <a:lnTo>
                  <a:pt x="0" y="135819"/>
                </a:lnTo>
                <a:cubicBezTo>
                  <a:pt x="0" y="60808"/>
                  <a:pt x="60808" y="0"/>
                  <a:pt x="135819"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746D03-9757-46B4-90FA-604405622368}"/>
              </a:ext>
            </a:extLst>
          </p:cNvPr>
          <p:cNvSpPr>
            <a:spLocks noGrp="1"/>
          </p:cNvSpPr>
          <p:nvPr>
            <p:ph type="title"/>
          </p:nvPr>
        </p:nvSpPr>
        <p:spPr>
          <a:xfrm>
            <a:off x="3564596" y="1023867"/>
            <a:ext cx="3732376" cy="4757501"/>
          </a:xfrm>
        </p:spPr>
        <p:txBody>
          <a:bodyPr vert="horz" lIns="91440" tIns="45720" rIns="91440" bIns="45720" rtlCol="0" anchor="t">
            <a:normAutofit/>
          </a:bodyPr>
          <a:lstStyle/>
          <a:p>
            <a:pPr>
              <a:lnSpc>
                <a:spcPct val="95000"/>
              </a:lnSpc>
            </a:pPr>
            <a:r>
              <a:rPr lang="en-US" sz="2000" b="1" dirty="0">
                <a:solidFill>
                  <a:schemeClr val="bg2"/>
                </a:solidFill>
              </a:rPr>
              <a:t>«Από τα α</a:t>
            </a:r>
            <a:r>
              <a:rPr lang="en-US" sz="2000" b="1" dirty="0" err="1">
                <a:solidFill>
                  <a:schemeClr val="bg2"/>
                </a:solidFill>
              </a:rPr>
              <a:t>ρχ</a:t>
            </a:r>
            <a:r>
              <a:rPr lang="en-US" sz="2000" b="1" dirty="0">
                <a:solidFill>
                  <a:schemeClr val="bg2"/>
                </a:solidFill>
              </a:rPr>
              <a:t>αία χρόνια στο 3251, από τα πέτρινα εργαλεία στα κινητά, από τα τρένα στα διαστημόπλοια»,</a:t>
            </a:r>
            <a:r>
              <a:rPr lang="en-US" sz="2000" dirty="0">
                <a:solidFill>
                  <a:schemeClr val="bg2"/>
                </a:solidFill>
              </a:rPr>
              <a:t> από τους εκπαιδευτικούς Ασπασία Ασημίδη και Λυδία Κολάτση. </a:t>
            </a:r>
            <a:r>
              <a:rPr lang="en-US" sz="2000" dirty="0" err="1">
                <a:solidFill>
                  <a:schemeClr val="bg2"/>
                </a:solidFill>
              </a:rPr>
              <a:t>Έν</a:t>
            </a:r>
            <a:r>
              <a:rPr lang="en-US" sz="2000" dirty="0">
                <a:solidFill>
                  <a:schemeClr val="bg2"/>
                </a:solidFill>
              </a:rPr>
              <a:t>α ταξίδι στο χρόνο και στα όσα έχει καταφέρει ο άνθρωπος μέχρι σήμερα. </a:t>
            </a:r>
            <a:r>
              <a:rPr lang="en-US" sz="2000" dirty="0" err="1">
                <a:solidFill>
                  <a:schemeClr val="bg2"/>
                </a:solidFill>
              </a:rPr>
              <a:t>Ας</a:t>
            </a:r>
            <a:r>
              <a:rPr lang="en-US" sz="2000" dirty="0">
                <a:solidFill>
                  <a:schemeClr val="bg2"/>
                </a:solidFill>
              </a:rPr>
              <a:t> </a:t>
            </a:r>
            <a:r>
              <a:rPr lang="en-US" sz="2000" dirty="0" err="1">
                <a:solidFill>
                  <a:schemeClr val="bg2"/>
                </a:solidFill>
              </a:rPr>
              <a:t>θυμηθούμε</a:t>
            </a:r>
            <a:r>
              <a:rPr lang="en-US" sz="2000" dirty="0">
                <a:solidFill>
                  <a:schemeClr val="bg2"/>
                </a:solidFill>
              </a:rPr>
              <a:t> από π</a:t>
            </a:r>
            <a:r>
              <a:rPr lang="en-US" sz="2000" dirty="0" err="1">
                <a:solidFill>
                  <a:schemeClr val="bg2"/>
                </a:solidFill>
              </a:rPr>
              <a:t>ού</a:t>
            </a:r>
            <a:r>
              <a:rPr lang="en-US" sz="2000" dirty="0">
                <a:solidFill>
                  <a:schemeClr val="bg2"/>
                </a:solidFill>
              </a:rPr>
              <a:t> </a:t>
            </a:r>
            <a:r>
              <a:rPr lang="en-US" sz="2000" dirty="0" err="1">
                <a:solidFill>
                  <a:schemeClr val="bg2"/>
                </a:solidFill>
              </a:rPr>
              <a:t>ξεκινήσ</a:t>
            </a:r>
            <a:r>
              <a:rPr lang="en-US" sz="2000" dirty="0">
                <a:solidFill>
                  <a:schemeClr val="bg2"/>
                </a:solidFill>
              </a:rPr>
              <a:t>αμε και ας φανταστούμε μέχρι πού μπορούμε να φτάσουμε (23/1/19).</a:t>
            </a:r>
            <a:br>
              <a:rPr lang="en-US" sz="1600" dirty="0">
                <a:solidFill>
                  <a:schemeClr val="bg2"/>
                </a:solidFill>
              </a:rPr>
            </a:br>
            <a:endParaRPr lang="en-US" sz="1600" dirty="0">
              <a:solidFill>
                <a:schemeClr val="bg2"/>
              </a:solidFill>
            </a:endParaRPr>
          </a:p>
        </p:txBody>
      </p:sp>
      <p:cxnSp>
        <p:nvCxnSpPr>
          <p:cNvPr id="23" name="Straight Connector 22">
            <a:extLst>
              <a:ext uri="{FF2B5EF4-FFF2-40B4-BE49-F238E27FC236}">
                <a16:creationId xmlns:a16="http://schemas.microsoft.com/office/drawing/2014/main" id="{65F4F969-2128-4C49-8DC9-12091F9F90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6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ound Same Side Corner Rectangle 28">
            <a:extLst>
              <a:ext uri="{FF2B5EF4-FFF2-40B4-BE49-F238E27FC236}">
                <a16:creationId xmlns:a16="http://schemas.microsoft.com/office/drawing/2014/main" id="{31A5D261-FD30-4BA9-B896-E4818981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11802" y="1062277"/>
            <a:ext cx="5516602" cy="4634319"/>
          </a:xfrm>
          <a:prstGeom prst="round2SameRect">
            <a:avLst>
              <a:gd name="adj1" fmla="val 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around a table&#10;&#10;Description automatically generated">
            <a:extLst>
              <a:ext uri="{FF2B5EF4-FFF2-40B4-BE49-F238E27FC236}">
                <a16:creationId xmlns:a16="http://schemas.microsoft.com/office/drawing/2014/main" id="{26ACAE6C-F611-4A0B-830A-3374D1018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6620" y="1250543"/>
            <a:ext cx="3204216" cy="4272289"/>
          </a:xfrm>
          <a:prstGeom prst="rect">
            <a:avLst/>
          </a:prstGeom>
        </p:spPr>
      </p:pic>
    </p:spTree>
    <p:extLst>
      <p:ext uri="{BB962C8B-B14F-4D97-AF65-F5344CB8AC3E}">
        <p14:creationId xmlns:p14="http://schemas.microsoft.com/office/powerpoint/2010/main" val="4016736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55"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56"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57"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59" name="Group 58">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60"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61"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62" name="Straight Connector 61">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D4E4C713-2294-4A2F-BC2A-4C113ED6E0DB}"/>
              </a:ext>
            </a:extLst>
          </p:cNvPr>
          <p:cNvPicPr>
            <a:picLocks noChangeAspect="1"/>
          </p:cNvPicPr>
          <p:nvPr/>
        </p:nvPicPr>
        <p:blipFill rotWithShape="1">
          <a:blip r:embed="rId2"/>
          <a:srcRect t="37053" b="20731"/>
          <a:stretch/>
        </p:blipFill>
        <p:spPr>
          <a:xfrm>
            <a:off x="-231" y="10"/>
            <a:ext cx="12192000" cy="6862703"/>
          </a:xfrm>
          <a:prstGeom prst="rect">
            <a:avLst/>
          </a:prstGeom>
        </p:spPr>
      </p:pic>
      <p:grpSp>
        <p:nvGrpSpPr>
          <p:cNvPr id="64" name="Group 63">
            <a:extLst>
              <a:ext uri="{FF2B5EF4-FFF2-40B4-BE49-F238E27FC236}">
                <a16:creationId xmlns:a16="http://schemas.microsoft.com/office/drawing/2014/main" id="{9ACDEF0B-74C1-4CFC-A0B6-C810F9E3A9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7320300" y="467784"/>
            <a:ext cx="4875213" cy="5922963"/>
            <a:chOff x="7320300" y="467784"/>
            <a:chExt cx="4875213" cy="5922963"/>
          </a:xfrm>
        </p:grpSpPr>
        <p:sp>
          <p:nvSpPr>
            <p:cNvPr id="65" name="Freeform 206">
              <a:extLst>
                <a:ext uri="{FF2B5EF4-FFF2-40B4-BE49-F238E27FC236}">
                  <a16:creationId xmlns:a16="http://schemas.microsoft.com/office/drawing/2014/main" id="{4C5F20A8-BC64-4E18-A41D-D4D6D155C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66" name="Freeform 211">
              <a:extLst>
                <a:ext uri="{FF2B5EF4-FFF2-40B4-BE49-F238E27FC236}">
                  <a16:creationId xmlns:a16="http://schemas.microsoft.com/office/drawing/2014/main" id="{87E74138-CB9B-4369-BF03-BD85AFB35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67" name="Straight Connector 66">
              <a:extLst>
                <a:ext uri="{FF2B5EF4-FFF2-40B4-BE49-F238E27FC236}">
                  <a16:creationId xmlns:a16="http://schemas.microsoft.com/office/drawing/2014/main" id="{2E2C8529-BE4B-484D-86ED-FA5E82FEEA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bwMode="white">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title"/>
          </p:nvPr>
        </p:nvSpPr>
        <p:spPr>
          <a:xfrm>
            <a:off x="7861067" y="661043"/>
            <a:ext cx="4158868" cy="5002338"/>
          </a:xfrm>
        </p:spPr>
        <p:txBody>
          <a:bodyPr vert="horz" lIns="91440" tIns="45720" rIns="91440" bIns="45720" rtlCol="0" anchor="t">
            <a:noAutofit/>
          </a:bodyPr>
          <a:lstStyle/>
          <a:p>
            <a:pPr algn="just">
              <a:lnSpc>
                <a:spcPct val="95000"/>
              </a:lnSpc>
            </a:pPr>
            <a:r>
              <a:rPr lang="en-US" sz="1800" dirty="0">
                <a:solidFill>
                  <a:schemeClr val="bg2"/>
                </a:solidFill>
              </a:rPr>
              <a:t>ΕΚΔΗΛΩΣΕΙΣ</a:t>
            </a:r>
            <a:br>
              <a:rPr lang="en-US" sz="1800" dirty="0">
                <a:solidFill>
                  <a:schemeClr val="bg2"/>
                </a:solidFill>
              </a:rPr>
            </a:br>
            <a:r>
              <a:rPr lang="en-US" sz="1800" dirty="0">
                <a:solidFill>
                  <a:schemeClr val="bg2"/>
                </a:solidFill>
              </a:rPr>
              <a:t>ΜΠΑΖΑΡ </a:t>
            </a:r>
            <a:r>
              <a:rPr lang="en-US" sz="1800" dirty="0" err="1">
                <a:solidFill>
                  <a:schemeClr val="bg2"/>
                </a:solidFill>
              </a:rPr>
              <a:t>του</a:t>
            </a:r>
            <a:r>
              <a:rPr lang="en-US" sz="1800" dirty="0">
                <a:solidFill>
                  <a:schemeClr val="bg2"/>
                </a:solidFill>
              </a:rPr>
              <a:t> </a:t>
            </a:r>
            <a:r>
              <a:rPr lang="en-US" sz="1800" dirty="0" err="1">
                <a:solidFill>
                  <a:schemeClr val="bg2"/>
                </a:solidFill>
              </a:rPr>
              <a:t>Δήμου</a:t>
            </a:r>
            <a:r>
              <a:rPr lang="en-US" sz="1800" dirty="0">
                <a:solidFill>
                  <a:schemeClr val="bg2"/>
                </a:solidFill>
              </a:rPr>
              <a:t> Ναυπ</a:t>
            </a:r>
            <a:r>
              <a:rPr lang="en-US" sz="1800" dirty="0" err="1">
                <a:solidFill>
                  <a:schemeClr val="bg2"/>
                </a:solidFill>
              </a:rPr>
              <a:t>λιέων</a:t>
            </a:r>
            <a:br>
              <a:rPr lang="en-US" sz="1800" dirty="0">
                <a:solidFill>
                  <a:schemeClr val="bg2"/>
                </a:solidFill>
              </a:rPr>
            </a:br>
            <a:r>
              <a:rPr lang="en-US" sz="1800" dirty="0">
                <a:solidFill>
                  <a:schemeClr val="bg2"/>
                </a:solidFill>
              </a:rPr>
              <a:t>Από </a:t>
            </a:r>
            <a:r>
              <a:rPr lang="en-US" sz="1800" dirty="0" err="1">
                <a:solidFill>
                  <a:schemeClr val="bg2"/>
                </a:solidFill>
              </a:rPr>
              <a:t>το</a:t>
            </a:r>
            <a:r>
              <a:rPr lang="en-US" sz="1800" dirty="0">
                <a:solidFill>
                  <a:schemeClr val="bg2"/>
                </a:solidFill>
              </a:rPr>
              <a:t> </a:t>
            </a:r>
            <a:r>
              <a:rPr lang="en-US" sz="1800" dirty="0" err="1">
                <a:solidFill>
                  <a:schemeClr val="bg2"/>
                </a:solidFill>
              </a:rPr>
              <a:t>μήν</a:t>
            </a:r>
            <a:r>
              <a:rPr lang="en-US" sz="1800" dirty="0">
                <a:solidFill>
                  <a:schemeClr val="bg2"/>
                </a:solidFill>
              </a:rPr>
              <a:t>α Οκτώβριο ξεκίνησαν μια φορά την εβδομάδα οι κρατούμενοι να κατασκευάζουν αντικείμενα και να ζωγραφίζουν. </a:t>
            </a:r>
            <a:r>
              <a:rPr lang="en-US" sz="1800" dirty="0" err="1">
                <a:solidFill>
                  <a:schemeClr val="bg2"/>
                </a:solidFill>
              </a:rPr>
              <a:t>Έφτι</a:t>
            </a:r>
            <a:r>
              <a:rPr lang="en-US" sz="1800" dirty="0">
                <a:solidFill>
                  <a:schemeClr val="bg2"/>
                </a:solidFill>
              </a:rPr>
              <a:t>αξαν πολλά χριστουγεννιάτικα αντικείμενα, από μικρά μέχρι μεγάλα δέντρα, κούκλες, μάσκες, σπίτια, αντικείμενα διακοσμητικά κ.ά. </a:t>
            </a:r>
            <a:r>
              <a:rPr lang="en-US" sz="1800" dirty="0" err="1">
                <a:solidFill>
                  <a:schemeClr val="bg2"/>
                </a:solidFill>
              </a:rPr>
              <a:t>με</a:t>
            </a:r>
            <a:r>
              <a:rPr lang="en-US" sz="1800" dirty="0">
                <a:solidFill>
                  <a:schemeClr val="bg2"/>
                </a:solidFill>
              </a:rPr>
              <a:t> </a:t>
            </a:r>
            <a:r>
              <a:rPr lang="en-US" sz="1800" dirty="0" err="1">
                <a:solidFill>
                  <a:schemeClr val="bg2"/>
                </a:solidFill>
              </a:rPr>
              <a:t>την</a:t>
            </a:r>
            <a:r>
              <a:rPr lang="en-US" sz="1800" dirty="0">
                <a:solidFill>
                  <a:schemeClr val="bg2"/>
                </a:solidFill>
              </a:rPr>
              <a:t> κα</a:t>
            </a:r>
            <a:r>
              <a:rPr lang="en-US" sz="1800" dirty="0" err="1">
                <a:solidFill>
                  <a:schemeClr val="bg2"/>
                </a:solidFill>
              </a:rPr>
              <a:t>θοδήγηση</a:t>
            </a:r>
            <a:r>
              <a:rPr lang="en-US" sz="1800" dirty="0">
                <a:solidFill>
                  <a:schemeClr val="bg2"/>
                </a:solidFill>
              </a:rPr>
              <a:t> </a:t>
            </a:r>
            <a:r>
              <a:rPr lang="en-US" sz="1800" dirty="0" err="1">
                <a:solidFill>
                  <a:schemeClr val="bg2"/>
                </a:solidFill>
              </a:rPr>
              <a:t>των</a:t>
            </a:r>
            <a:r>
              <a:rPr lang="en-US" sz="1800" dirty="0">
                <a:solidFill>
                  <a:schemeClr val="bg2"/>
                </a:solidFill>
              </a:rPr>
              <a:t> </a:t>
            </a:r>
            <a:r>
              <a:rPr lang="en-US" sz="1800" dirty="0" err="1">
                <a:solidFill>
                  <a:schemeClr val="bg2"/>
                </a:solidFill>
              </a:rPr>
              <a:t>Εκ</a:t>
            </a:r>
            <a:r>
              <a:rPr lang="en-US" sz="1800" dirty="0">
                <a:solidFill>
                  <a:schemeClr val="bg2"/>
                </a:solidFill>
              </a:rPr>
              <a:t>παιδευτικών Αθηνάς Κλαδά, Κατερίνας Δήμα και Βαλεντίνας </a:t>
            </a:r>
            <a:br>
              <a:rPr lang="en-US" sz="1800" dirty="0">
                <a:solidFill>
                  <a:schemeClr val="bg2"/>
                </a:solidFill>
              </a:rPr>
            </a:br>
            <a:r>
              <a:rPr lang="en-US" sz="1800" dirty="0">
                <a:solidFill>
                  <a:schemeClr val="bg2"/>
                </a:solidFill>
              </a:rPr>
              <a:t>Μιχαήλ. </a:t>
            </a:r>
            <a:r>
              <a:rPr lang="en-US" sz="1800" dirty="0" err="1">
                <a:solidFill>
                  <a:schemeClr val="bg2"/>
                </a:solidFill>
              </a:rPr>
              <a:t>Την</a:t>
            </a:r>
            <a:r>
              <a:rPr lang="en-US" sz="1800" dirty="0">
                <a:solidFill>
                  <a:schemeClr val="bg2"/>
                </a:solidFill>
              </a:rPr>
              <a:t> </a:t>
            </a:r>
            <a:r>
              <a:rPr lang="en-US" sz="1800" dirty="0" err="1">
                <a:solidFill>
                  <a:schemeClr val="bg2"/>
                </a:solidFill>
              </a:rPr>
              <a:t>τριάδ</a:t>
            </a:r>
            <a:r>
              <a:rPr lang="en-US" sz="1800" dirty="0">
                <a:solidFill>
                  <a:schemeClr val="bg2"/>
                </a:solidFill>
              </a:rPr>
              <a:t>α των μεταπτυχιακών συμπλήρωσαν και εθελοντές από την Αθήνα όπως η καθηγήτρια Βάσω Αργυριάδου και ΕιρήνηΜελισσηνού.)</a:t>
            </a:r>
            <a:br>
              <a:rPr lang="en-US" sz="1800" dirty="0">
                <a:solidFill>
                  <a:schemeClr val="bg2"/>
                </a:solidFill>
              </a:rPr>
            </a:br>
            <a:endParaRPr lang="en-US" sz="1800" dirty="0">
              <a:solidFill>
                <a:schemeClr val="bg2"/>
              </a:solidFill>
            </a:endParaRPr>
          </a:p>
        </p:txBody>
      </p:sp>
    </p:spTree>
    <p:extLst>
      <p:ext uri="{BB962C8B-B14F-4D97-AF65-F5344CB8AC3E}">
        <p14:creationId xmlns:p14="http://schemas.microsoft.com/office/powerpoint/2010/main" val="213073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useBgFill="1">
        <p:nvSpPr>
          <p:cNvPr id="19" name="Rectangle 18">
            <a:extLst>
              <a:ext uri="{FF2B5EF4-FFF2-40B4-BE49-F238E27FC236}">
                <a16:creationId xmlns:a16="http://schemas.microsoft.com/office/drawing/2014/main" id="{8062F303-65EB-4865-A5A1-635ECAE21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 y="1"/>
            <a:ext cx="1219223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sidewalk&#10;&#10;Description automatically generated">
            <a:extLst>
              <a:ext uri="{FF2B5EF4-FFF2-40B4-BE49-F238E27FC236}">
                <a16:creationId xmlns:a16="http://schemas.microsoft.com/office/drawing/2014/main" id="{B5E75FEB-4B04-4090-AF66-65EE284884F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3209" b="44603"/>
          <a:stretch/>
        </p:blipFill>
        <p:spPr>
          <a:xfrm>
            <a:off x="20" y="10"/>
            <a:ext cx="12191980" cy="6857990"/>
          </a:xfrm>
          <a:prstGeom prst="rect">
            <a:avLst/>
          </a:prstGeom>
        </p:spPr>
      </p:pic>
      <p:sp>
        <p:nvSpPr>
          <p:cNvPr id="2" name="Τίτλος 1"/>
          <p:cNvSpPr>
            <a:spLocks noGrp="1"/>
          </p:cNvSpPr>
          <p:nvPr>
            <p:ph type="title"/>
          </p:nvPr>
        </p:nvSpPr>
        <p:spPr>
          <a:xfrm>
            <a:off x="1324754" y="2458717"/>
            <a:ext cx="9485813" cy="3381644"/>
          </a:xfrm>
        </p:spPr>
        <p:txBody>
          <a:bodyPr vert="horz" lIns="91440" tIns="45720" rIns="91440" bIns="45720" rtlCol="0" anchor="b">
            <a:normAutofit/>
          </a:bodyPr>
          <a:lstStyle/>
          <a:p>
            <a:pPr>
              <a:lnSpc>
                <a:spcPct val="100000"/>
              </a:lnSpc>
            </a:pPr>
            <a:r>
              <a:rPr lang="en-US" sz="2000" dirty="0" err="1">
                <a:solidFill>
                  <a:schemeClr val="tx1"/>
                </a:solidFill>
              </a:rPr>
              <a:t>Ορισμένοι</a:t>
            </a:r>
            <a:r>
              <a:rPr lang="en-US" sz="2000" dirty="0">
                <a:solidFill>
                  <a:schemeClr val="tx1"/>
                </a:solidFill>
              </a:rPr>
              <a:t> </a:t>
            </a:r>
            <a:r>
              <a:rPr lang="en-US" sz="2000" dirty="0" err="1">
                <a:solidFill>
                  <a:schemeClr val="tx1"/>
                </a:solidFill>
              </a:rPr>
              <a:t>έγκλειστοι</a:t>
            </a:r>
            <a:r>
              <a:rPr lang="en-US" sz="2000" dirty="0">
                <a:solidFill>
                  <a:schemeClr val="tx1"/>
                </a:solidFill>
              </a:rPr>
              <a:t> κατα</a:t>
            </a:r>
            <a:r>
              <a:rPr lang="en-US" sz="2000" dirty="0" err="1">
                <a:solidFill>
                  <a:schemeClr val="tx1"/>
                </a:solidFill>
              </a:rPr>
              <a:t>σκεύ</a:t>
            </a:r>
            <a:r>
              <a:rPr lang="en-US" sz="2000" dirty="0">
                <a:solidFill>
                  <a:schemeClr val="tx1"/>
                </a:solidFill>
              </a:rPr>
              <a:t>ασαν δικά τους αντικείμενα, όπως εκκλησίες, κοσμηματοθήκες κ.α. Η </a:t>
            </a:r>
            <a:r>
              <a:rPr lang="en-US" sz="2000" dirty="0" err="1">
                <a:solidFill>
                  <a:schemeClr val="tx1"/>
                </a:solidFill>
              </a:rPr>
              <a:t>ομάδ</a:t>
            </a:r>
            <a:r>
              <a:rPr lang="en-US" sz="2000" dirty="0">
                <a:solidFill>
                  <a:schemeClr val="tx1"/>
                </a:solidFill>
              </a:rPr>
              <a:t>α των λογοτιμητών έφτιαξε αγιογραφίες με την κοινωνική λειτουργό Εφη Γεραμάνη.</a:t>
            </a:r>
            <a:br>
              <a:rPr lang="en-US" sz="2000" dirty="0">
                <a:solidFill>
                  <a:schemeClr val="tx1"/>
                </a:solidFill>
              </a:rPr>
            </a:br>
            <a:br>
              <a:rPr lang="en-US" sz="2000" dirty="0">
                <a:solidFill>
                  <a:schemeClr val="tx1"/>
                </a:solidFill>
              </a:rPr>
            </a:br>
            <a:r>
              <a:rPr lang="en-US" sz="2000" dirty="0" err="1">
                <a:solidFill>
                  <a:schemeClr val="tx1"/>
                </a:solidFill>
              </a:rPr>
              <a:t>Το</a:t>
            </a:r>
            <a:r>
              <a:rPr lang="en-US" sz="2000" dirty="0">
                <a:solidFill>
                  <a:schemeClr val="tx1"/>
                </a:solidFill>
              </a:rPr>
              <a:t> </a:t>
            </a:r>
            <a:r>
              <a:rPr lang="en-US" sz="2000" dirty="0" err="1">
                <a:solidFill>
                  <a:schemeClr val="tx1"/>
                </a:solidFill>
              </a:rPr>
              <a:t>Αγροτικό</a:t>
            </a:r>
            <a:r>
              <a:rPr lang="en-US" sz="2000" dirty="0">
                <a:solidFill>
                  <a:schemeClr val="tx1"/>
                </a:solidFill>
              </a:rPr>
              <a:t> Κ.Κ. </a:t>
            </a:r>
            <a:r>
              <a:rPr lang="en-US" sz="2000" dirty="0" err="1">
                <a:solidFill>
                  <a:schemeClr val="tx1"/>
                </a:solidFill>
              </a:rPr>
              <a:t>Τίρυνθ</a:t>
            </a:r>
            <a:r>
              <a:rPr lang="en-US" sz="2000" dirty="0">
                <a:solidFill>
                  <a:schemeClr val="tx1"/>
                </a:solidFill>
              </a:rPr>
              <a:t>ας είχε το δικό του τραπέζι, με ωραίες κατασκευές, πλούσιο σε έργα, κάτι που σημείωσαν και τα τοπικά μέσα. </a:t>
            </a:r>
            <a:r>
              <a:rPr lang="en-US" sz="2000" dirty="0" err="1">
                <a:solidFill>
                  <a:schemeClr val="tx1"/>
                </a:solidFill>
              </a:rPr>
              <a:t>Σε</a:t>
            </a:r>
            <a:r>
              <a:rPr lang="en-US" sz="2000" dirty="0">
                <a:solidFill>
                  <a:schemeClr val="tx1"/>
                </a:solidFill>
              </a:rPr>
              <a:t> α</a:t>
            </a:r>
            <a:r>
              <a:rPr lang="en-US" sz="2000" dirty="0" err="1">
                <a:solidFill>
                  <a:schemeClr val="tx1"/>
                </a:solidFill>
              </a:rPr>
              <a:t>υτά</a:t>
            </a:r>
            <a:r>
              <a:rPr lang="en-US" sz="2000" dirty="0">
                <a:solidFill>
                  <a:schemeClr val="tx1"/>
                </a:solidFill>
              </a:rPr>
              <a:t> απ</a:t>
            </a:r>
            <a:r>
              <a:rPr lang="en-US" sz="2000" dirty="0" err="1">
                <a:solidFill>
                  <a:schemeClr val="tx1"/>
                </a:solidFill>
              </a:rPr>
              <a:t>εικονιζότ</a:t>
            </a:r>
            <a:r>
              <a:rPr lang="en-US" sz="2000" dirty="0">
                <a:solidFill>
                  <a:schemeClr val="tx1"/>
                </a:solidFill>
              </a:rPr>
              <a:t>αν η αγωνία των εγκλείστων να εκφραστούν και να πουν στον κόσμο ότι είναι ικανοί και έχουν διάθεση να ενταχθούν με δημιουργικό πλέον τρόπο στην κοινωνία. </a:t>
            </a:r>
            <a:r>
              <a:rPr lang="en-US" sz="2000" dirty="0" err="1">
                <a:solidFill>
                  <a:schemeClr val="tx1"/>
                </a:solidFill>
              </a:rPr>
              <a:t>Στο</a:t>
            </a:r>
            <a:r>
              <a:rPr lang="en-US" sz="2000" dirty="0">
                <a:solidFill>
                  <a:schemeClr val="tx1"/>
                </a:solidFill>
              </a:rPr>
              <a:t> Μπα</a:t>
            </a:r>
            <a:r>
              <a:rPr lang="en-US" sz="2000" dirty="0" err="1">
                <a:solidFill>
                  <a:schemeClr val="tx1"/>
                </a:solidFill>
              </a:rPr>
              <a:t>ζάρ</a:t>
            </a:r>
            <a:r>
              <a:rPr lang="en-US" sz="2000" dirty="0">
                <a:solidFill>
                  <a:schemeClr val="tx1"/>
                </a:solidFill>
              </a:rPr>
              <a:t>  υπ</a:t>
            </a:r>
            <a:r>
              <a:rPr lang="en-US" sz="2000" dirty="0" err="1">
                <a:solidFill>
                  <a:schemeClr val="tx1"/>
                </a:solidFill>
              </a:rPr>
              <a:t>ήρξε</a:t>
            </a:r>
            <a:r>
              <a:rPr lang="en-US" sz="2000" dirty="0">
                <a:solidFill>
                  <a:schemeClr val="tx1"/>
                </a:solidFill>
              </a:rPr>
              <a:t> </a:t>
            </a:r>
            <a:r>
              <a:rPr lang="en-US" sz="2000" dirty="0" err="1">
                <a:solidFill>
                  <a:schemeClr val="tx1"/>
                </a:solidFill>
              </a:rPr>
              <a:t>συνεχής</a:t>
            </a:r>
            <a:r>
              <a:rPr lang="en-US" sz="2000" dirty="0">
                <a:solidFill>
                  <a:schemeClr val="tx1"/>
                </a:solidFill>
              </a:rPr>
              <a:t> η πα</a:t>
            </a:r>
            <a:r>
              <a:rPr lang="en-US" sz="2000" dirty="0" err="1">
                <a:solidFill>
                  <a:schemeClr val="tx1"/>
                </a:solidFill>
              </a:rPr>
              <a:t>ρουσί</a:t>
            </a:r>
            <a:r>
              <a:rPr lang="en-US" sz="2000" dirty="0">
                <a:solidFill>
                  <a:schemeClr val="tx1"/>
                </a:solidFill>
              </a:rPr>
              <a:t>α και υποστήριξη της διευθύντριας κας Ευαγγελίας Κατερίνη (14-15/12/18) </a:t>
            </a:r>
            <a:br>
              <a:rPr lang="en-US" sz="2000" dirty="0">
                <a:solidFill>
                  <a:schemeClr val="tx1"/>
                </a:solidFill>
              </a:rPr>
            </a:br>
            <a:r>
              <a:rPr lang="en-US" sz="1100" dirty="0">
                <a:solidFill>
                  <a:schemeClr val="tx1"/>
                </a:solidFill>
              </a:rPr>
              <a:t>ευαγγελια </a:t>
            </a:r>
          </a:p>
        </p:txBody>
      </p:sp>
      <p:cxnSp>
        <p:nvCxnSpPr>
          <p:cNvPr id="21" name="Straight Connector 20">
            <a:extLst>
              <a:ext uri="{FF2B5EF4-FFF2-40B4-BE49-F238E27FC236}">
                <a16:creationId xmlns:a16="http://schemas.microsoft.com/office/drawing/2014/main" id="{CD98575A-559E-4B27-9C9E-CCC6EE2BD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3765326"/>
            <a:ext cx="1371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0824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42"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43"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44"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46" name="Group 45">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47"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48"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49" name="Straight Connector 48">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53F2DC5E-02B9-4419-8BCE-E53B11ED0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424105A1-6511-40C2-825E-0C8C65A06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54" name="Freeform 13">
              <a:extLst>
                <a:ext uri="{FF2B5EF4-FFF2-40B4-BE49-F238E27FC236}">
                  <a16:creationId xmlns:a16="http://schemas.microsoft.com/office/drawing/2014/main" id="{11CD12F8-8480-4143-9CA3-2FC1810FFE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55" name="Freeform 9">
              <a:extLst>
                <a:ext uri="{FF2B5EF4-FFF2-40B4-BE49-F238E27FC236}">
                  <a16:creationId xmlns:a16="http://schemas.microsoft.com/office/drawing/2014/main" id="{09B6B22C-D862-4F04-9605-7C90405B6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56" name="Freeform 5">
              <a:extLst>
                <a:ext uri="{FF2B5EF4-FFF2-40B4-BE49-F238E27FC236}">
                  <a16:creationId xmlns:a16="http://schemas.microsoft.com/office/drawing/2014/main" id="{4121850F-55FD-40D3-BC6D-13EDE35F32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58" name="Rounded Rectangle 7">
            <a:extLst>
              <a:ext uri="{FF2B5EF4-FFF2-40B4-BE49-F238E27FC236}">
                <a16:creationId xmlns:a16="http://schemas.microsoft.com/office/drawing/2014/main" id="{1CA269D9-F567-48FB-87B3-248F07EB1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in a room&#10;&#10;Description automatically generated">
            <a:extLst>
              <a:ext uri="{FF2B5EF4-FFF2-40B4-BE49-F238E27FC236}">
                <a16:creationId xmlns:a16="http://schemas.microsoft.com/office/drawing/2014/main" id="{1F24C0F2-4B22-4B4D-B3BB-FD26FC32CD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0" r="21284" b="2"/>
          <a:stretch/>
        </p:blipFill>
        <p:spPr>
          <a:xfrm>
            <a:off x="5337548" y="670965"/>
            <a:ext cx="6189620" cy="5516602"/>
          </a:xfrm>
          <a:prstGeom prst="rect">
            <a:avLst/>
          </a:prstGeom>
        </p:spPr>
      </p:pic>
      <p:sp>
        <p:nvSpPr>
          <p:cNvPr id="60" name="Freeform 18">
            <a:extLst>
              <a:ext uri="{FF2B5EF4-FFF2-40B4-BE49-F238E27FC236}">
                <a16:creationId xmlns:a16="http://schemas.microsoft.com/office/drawing/2014/main" id="{4ABF56C1-919D-4B2B-AD18-A3B3897D7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Rounded Rectangle 8">
            <a:extLst>
              <a:ext uri="{FF2B5EF4-FFF2-40B4-BE49-F238E27FC236}">
                <a16:creationId xmlns:a16="http://schemas.microsoft.com/office/drawing/2014/main" id="{2244DFF3-FC1D-4EBD-AEBD-1C5D32391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31EF64-CB49-4BFF-8071-DE32C09DEBD8}"/>
              </a:ext>
            </a:extLst>
          </p:cNvPr>
          <p:cNvSpPr>
            <a:spLocks noGrp="1"/>
          </p:cNvSpPr>
          <p:nvPr>
            <p:ph type="title"/>
          </p:nvPr>
        </p:nvSpPr>
        <p:spPr>
          <a:xfrm>
            <a:off x="1068236" y="1023867"/>
            <a:ext cx="3793678" cy="3349641"/>
          </a:xfrm>
        </p:spPr>
        <p:txBody>
          <a:bodyPr vert="horz" lIns="91440" tIns="45720" rIns="91440" bIns="45720" rtlCol="0" anchor="t">
            <a:normAutofit/>
          </a:bodyPr>
          <a:lstStyle/>
          <a:p>
            <a:pPr>
              <a:lnSpc>
                <a:spcPct val="95000"/>
              </a:lnSpc>
            </a:pPr>
            <a:r>
              <a:rPr lang="en-US" sz="2400" b="1" dirty="0">
                <a:solidFill>
                  <a:schemeClr val="bg2"/>
                </a:solidFill>
              </a:rPr>
              <a:t>Mα</a:t>
            </a:r>
            <a:r>
              <a:rPr lang="en-US" sz="2400" b="1" dirty="0" err="1">
                <a:solidFill>
                  <a:schemeClr val="bg2"/>
                </a:solidFill>
              </a:rPr>
              <a:t>θήμ</a:t>
            </a:r>
            <a:r>
              <a:rPr lang="en-US" sz="2400" b="1">
                <a:solidFill>
                  <a:schemeClr val="bg2"/>
                </a:solidFill>
              </a:rPr>
              <a:t>ατα εγγραμματισμού</a:t>
            </a:r>
            <a:r>
              <a:rPr lang="en-US" sz="2400">
                <a:solidFill>
                  <a:schemeClr val="bg2"/>
                </a:solidFill>
              </a:rPr>
              <a:t>, από τον εκπαιδευτικό Στέλιο Καρατάσο με βοηθό την Ντίνα Καλογεροπούλου</a:t>
            </a:r>
            <a:br>
              <a:rPr lang="en-US" sz="2400">
                <a:solidFill>
                  <a:schemeClr val="bg2"/>
                </a:solidFill>
              </a:rPr>
            </a:br>
            <a:r>
              <a:rPr lang="en-US" sz="2400">
                <a:solidFill>
                  <a:schemeClr val="bg2"/>
                </a:solidFill>
              </a:rPr>
              <a:t>.</a:t>
            </a:r>
            <a:br>
              <a:rPr lang="en-US" sz="2400">
                <a:solidFill>
                  <a:schemeClr val="bg2"/>
                </a:solidFill>
              </a:rPr>
            </a:br>
            <a:br>
              <a:rPr lang="en-US" sz="2400">
                <a:solidFill>
                  <a:schemeClr val="bg2"/>
                </a:solidFill>
              </a:rPr>
            </a:br>
            <a:br>
              <a:rPr lang="en-US" sz="2400">
                <a:solidFill>
                  <a:schemeClr val="bg2"/>
                </a:solidFill>
              </a:rPr>
            </a:br>
            <a:endParaRPr lang="en-US" sz="2400">
              <a:solidFill>
                <a:schemeClr val="bg2"/>
              </a:solidFill>
            </a:endParaRPr>
          </a:p>
        </p:txBody>
      </p:sp>
      <p:cxnSp>
        <p:nvCxnSpPr>
          <p:cNvPr id="64" name="Straight Connector 63">
            <a:extLst>
              <a:ext uri="{FF2B5EF4-FFF2-40B4-BE49-F238E27FC236}">
                <a16:creationId xmlns:a16="http://schemas.microsoft.com/office/drawing/2014/main" id="{7EC0199D-F2D3-4E40-999E-D0DB4ACA5B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523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7B180DA-CB68-4446-BB9E-177AA6CCD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26" name="Freeform 5">
              <a:extLst>
                <a:ext uri="{FF2B5EF4-FFF2-40B4-BE49-F238E27FC236}">
                  <a16:creationId xmlns:a16="http://schemas.microsoft.com/office/drawing/2014/main" id="{09F394BC-CCB8-4A03-8A41-28FDC59750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7" name="Freeform 15">
              <a:extLst>
                <a:ext uri="{FF2B5EF4-FFF2-40B4-BE49-F238E27FC236}">
                  <a16:creationId xmlns:a16="http://schemas.microsoft.com/office/drawing/2014/main" id="{7D6B226C-CA4F-4285-A31B-03504A707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pic>
        <p:nvPicPr>
          <p:cNvPr id="3" name="Picture 2">
            <a:extLst>
              <a:ext uri="{FF2B5EF4-FFF2-40B4-BE49-F238E27FC236}">
                <a16:creationId xmlns:a16="http://schemas.microsoft.com/office/drawing/2014/main" id="{459E4670-DC0A-4C66-8EFE-DAC1533D0521}"/>
              </a:ext>
            </a:extLst>
          </p:cNvPr>
          <p:cNvPicPr>
            <a:picLocks noChangeAspect="1"/>
          </p:cNvPicPr>
          <p:nvPr/>
        </p:nvPicPr>
        <p:blipFill rotWithShape="1">
          <a:blip r:embed="rId2">
            <a:extLst/>
          </a:blip>
          <a:srcRect t="17883"/>
          <a:stretch/>
        </p:blipFill>
        <p:spPr>
          <a:xfrm>
            <a:off x="20" y="10"/>
            <a:ext cx="12191980" cy="6857990"/>
          </a:xfrm>
          <a:prstGeom prst="rect">
            <a:avLst/>
          </a:prstGeom>
        </p:spPr>
      </p:pic>
    </p:spTree>
    <p:extLst>
      <p:ext uri="{BB962C8B-B14F-4D97-AF65-F5344CB8AC3E}">
        <p14:creationId xmlns:p14="http://schemas.microsoft.com/office/powerpoint/2010/main" val="266382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ound Same Side Corner Rectangle 26">
            <a:extLst>
              <a:ext uri="{FF2B5EF4-FFF2-40B4-BE49-F238E27FC236}">
                <a16:creationId xmlns:a16="http://schemas.microsoft.com/office/drawing/2014/main" id="{72D643E5-82F7-4D0F-AE6E-9F3D78807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42756" y="-1209558"/>
            <a:ext cx="5911022" cy="9177992"/>
          </a:xfrm>
          <a:prstGeom prst="round2SameRect">
            <a:avLst>
              <a:gd name="adj1" fmla="val 4804"/>
              <a:gd name="adj2"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38">
            <a:extLst>
              <a:ext uri="{FF2B5EF4-FFF2-40B4-BE49-F238E27FC236}">
                <a16:creationId xmlns:a16="http://schemas.microsoft.com/office/drawing/2014/main" id="{A0E7872E-86B7-4DE9-9203-0E35EFA2B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5928" y="621136"/>
            <a:ext cx="8986072" cy="5516602"/>
          </a:xfrm>
          <a:custGeom>
            <a:avLst/>
            <a:gdLst>
              <a:gd name="connsiteX0" fmla="*/ 135819 w 8986072"/>
              <a:gd name="connsiteY0" fmla="*/ 0 h 5516602"/>
              <a:gd name="connsiteX1" fmla="*/ 8986072 w 8986072"/>
              <a:gd name="connsiteY1" fmla="*/ 0 h 5516602"/>
              <a:gd name="connsiteX2" fmla="*/ 8986072 w 8986072"/>
              <a:gd name="connsiteY2" fmla="*/ 5516602 h 5516602"/>
              <a:gd name="connsiteX3" fmla="*/ 135819 w 8986072"/>
              <a:gd name="connsiteY3" fmla="*/ 5516602 h 5516602"/>
              <a:gd name="connsiteX4" fmla="*/ 0 w 8986072"/>
              <a:gd name="connsiteY4" fmla="*/ 5380783 h 5516602"/>
              <a:gd name="connsiteX5" fmla="*/ 0 w 8986072"/>
              <a:gd name="connsiteY5" fmla="*/ 135819 h 5516602"/>
              <a:gd name="connsiteX6" fmla="*/ 135819 w 8986072"/>
              <a:gd name="connsiteY6" fmla="*/ 0 h 55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072" h="5516602">
                <a:moveTo>
                  <a:pt x="135819" y="0"/>
                </a:moveTo>
                <a:lnTo>
                  <a:pt x="8986072" y="0"/>
                </a:lnTo>
                <a:lnTo>
                  <a:pt x="8986072" y="5516602"/>
                </a:lnTo>
                <a:lnTo>
                  <a:pt x="135819" y="5516602"/>
                </a:lnTo>
                <a:cubicBezTo>
                  <a:pt x="60808" y="5516602"/>
                  <a:pt x="0" y="5455794"/>
                  <a:pt x="0" y="5380783"/>
                </a:cubicBezTo>
                <a:lnTo>
                  <a:pt x="0" y="135819"/>
                </a:lnTo>
                <a:cubicBezTo>
                  <a:pt x="0" y="60808"/>
                  <a:pt x="60808" y="0"/>
                  <a:pt x="135819"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C5FD6F-6A64-4F20-86F0-DD481613E1DE}"/>
              </a:ext>
            </a:extLst>
          </p:cNvPr>
          <p:cNvSpPr>
            <a:spLocks noGrp="1"/>
          </p:cNvSpPr>
          <p:nvPr>
            <p:ph type="title"/>
          </p:nvPr>
        </p:nvSpPr>
        <p:spPr>
          <a:xfrm>
            <a:off x="3564596" y="1023867"/>
            <a:ext cx="3793678" cy="3349641"/>
          </a:xfrm>
        </p:spPr>
        <p:txBody>
          <a:bodyPr vert="horz" lIns="91440" tIns="45720" rIns="91440" bIns="45720" rtlCol="0" anchor="t">
            <a:normAutofit/>
          </a:bodyPr>
          <a:lstStyle/>
          <a:p>
            <a:pPr>
              <a:lnSpc>
                <a:spcPct val="95000"/>
              </a:lnSpc>
            </a:pPr>
            <a:r>
              <a:rPr lang="en-US" sz="2700" b="1">
                <a:solidFill>
                  <a:schemeClr val="bg2"/>
                </a:solidFill>
              </a:rPr>
              <a:t>Μαθήματα εμψύχωσης</a:t>
            </a:r>
            <a:r>
              <a:rPr lang="en-US" sz="2700">
                <a:solidFill>
                  <a:schemeClr val="bg2"/>
                </a:solidFill>
              </a:rPr>
              <a:t> μέσω εγγραμματισμού, από τους εκπαιδευτικούς Δήμητρα Κουγιά και Δημήτρη Μπάρλα,</a:t>
            </a:r>
            <a:br>
              <a:rPr lang="en-US" sz="2700">
                <a:solidFill>
                  <a:schemeClr val="bg2"/>
                </a:solidFill>
              </a:rPr>
            </a:br>
            <a:br>
              <a:rPr lang="en-US" sz="2700">
                <a:solidFill>
                  <a:schemeClr val="bg2"/>
                </a:solidFill>
              </a:rPr>
            </a:br>
            <a:endParaRPr lang="en-US" sz="2700">
              <a:solidFill>
                <a:schemeClr val="bg2"/>
              </a:solidFill>
            </a:endParaRPr>
          </a:p>
        </p:txBody>
      </p:sp>
      <p:cxnSp>
        <p:nvCxnSpPr>
          <p:cNvPr id="22" name="Straight Connector 21">
            <a:extLst>
              <a:ext uri="{FF2B5EF4-FFF2-40B4-BE49-F238E27FC236}">
                <a16:creationId xmlns:a16="http://schemas.microsoft.com/office/drawing/2014/main" id="{65F4F969-2128-4C49-8DC9-12091F9F90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6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ound Same Side Corner Rectangle 28">
            <a:extLst>
              <a:ext uri="{FF2B5EF4-FFF2-40B4-BE49-F238E27FC236}">
                <a16:creationId xmlns:a16="http://schemas.microsoft.com/office/drawing/2014/main" id="{31A5D261-FD30-4BA9-B896-E4818981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11802" y="1062277"/>
            <a:ext cx="5516602" cy="4634319"/>
          </a:xfrm>
          <a:prstGeom prst="round2SameRect">
            <a:avLst>
              <a:gd name="adj1" fmla="val 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C83647-7EDE-426A-A861-D50BDD677FFA}"/>
              </a:ext>
            </a:extLst>
          </p:cNvPr>
          <p:cNvPicPr>
            <a:picLocks noChangeAspect="1"/>
          </p:cNvPicPr>
          <p:nvPr/>
        </p:nvPicPr>
        <p:blipFill>
          <a:blip r:embed="rId2" cstate="print"/>
          <a:stretch>
            <a:fillRect/>
          </a:stretch>
        </p:blipFill>
        <p:spPr>
          <a:xfrm>
            <a:off x="8266620" y="1250543"/>
            <a:ext cx="3204216" cy="4272289"/>
          </a:xfrm>
          <a:prstGeom prst="rect">
            <a:avLst/>
          </a:prstGeom>
        </p:spPr>
      </p:pic>
    </p:spTree>
    <p:extLst>
      <p:ext uri="{BB962C8B-B14F-4D97-AF65-F5344CB8AC3E}">
        <p14:creationId xmlns:p14="http://schemas.microsoft.com/office/powerpoint/2010/main" val="399979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ound Same Side Corner Rectangle 26">
            <a:extLst>
              <a:ext uri="{FF2B5EF4-FFF2-40B4-BE49-F238E27FC236}">
                <a16:creationId xmlns:a16="http://schemas.microsoft.com/office/drawing/2014/main" id="{72D643E5-82F7-4D0F-AE6E-9F3D78807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42756" y="-1209558"/>
            <a:ext cx="5911022" cy="9177992"/>
          </a:xfrm>
          <a:prstGeom prst="round2SameRect">
            <a:avLst>
              <a:gd name="adj1" fmla="val 4804"/>
              <a:gd name="adj2"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38">
            <a:extLst>
              <a:ext uri="{FF2B5EF4-FFF2-40B4-BE49-F238E27FC236}">
                <a16:creationId xmlns:a16="http://schemas.microsoft.com/office/drawing/2014/main" id="{A0E7872E-86B7-4DE9-9203-0E35EFA2B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5928" y="621136"/>
            <a:ext cx="8986072" cy="5516602"/>
          </a:xfrm>
          <a:custGeom>
            <a:avLst/>
            <a:gdLst>
              <a:gd name="connsiteX0" fmla="*/ 135819 w 8986072"/>
              <a:gd name="connsiteY0" fmla="*/ 0 h 5516602"/>
              <a:gd name="connsiteX1" fmla="*/ 8986072 w 8986072"/>
              <a:gd name="connsiteY1" fmla="*/ 0 h 5516602"/>
              <a:gd name="connsiteX2" fmla="*/ 8986072 w 8986072"/>
              <a:gd name="connsiteY2" fmla="*/ 5516602 h 5516602"/>
              <a:gd name="connsiteX3" fmla="*/ 135819 w 8986072"/>
              <a:gd name="connsiteY3" fmla="*/ 5516602 h 5516602"/>
              <a:gd name="connsiteX4" fmla="*/ 0 w 8986072"/>
              <a:gd name="connsiteY4" fmla="*/ 5380783 h 5516602"/>
              <a:gd name="connsiteX5" fmla="*/ 0 w 8986072"/>
              <a:gd name="connsiteY5" fmla="*/ 135819 h 5516602"/>
              <a:gd name="connsiteX6" fmla="*/ 135819 w 8986072"/>
              <a:gd name="connsiteY6" fmla="*/ 0 h 55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072" h="5516602">
                <a:moveTo>
                  <a:pt x="135819" y="0"/>
                </a:moveTo>
                <a:lnTo>
                  <a:pt x="8986072" y="0"/>
                </a:lnTo>
                <a:lnTo>
                  <a:pt x="8986072" y="5516602"/>
                </a:lnTo>
                <a:lnTo>
                  <a:pt x="135819" y="5516602"/>
                </a:lnTo>
                <a:cubicBezTo>
                  <a:pt x="60808" y="5516602"/>
                  <a:pt x="0" y="5455794"/>
                  <a:pt x="0" y="5380783"/>
                </a:cubicBezTo>
                <a:lnTo>
                  <a:pt x="0" y="135819"/>
                </a:lnTo>
                <a:cubicBezTo>
                  <a:pt x="0" y="60808"/>
                  <a:pt x="60808" y="0"/>
                  <a:pt x="135819"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0ED7F5-65B5-45A8-ACE1-124560372195}"/>
              </a:ext>
            </a:extLst>
          </p:cNvPr>
          <p:cNvSpPr>
            <a:spLocks noGrp="1"/>
          </p:cNvSpPr>
          <p:nvPr>
            <p:ph type="title"/>
          </p:nvPr>
        </p:nvSpPr>
        <p:spPr>
          <a:xfrm>
            <a:off x="3564596" y="1023867"/>
            <a:ext cx="3793678" cy="3349641"/>
          </a:xfrm>
        </p:spPr>
        <p:txBody>
          <a:bodyPr vert="horz" lIns="91440" tIns="45720" rIns="91440" bIns="45720" rtlCol="0" anchor="t">
            <a:normAutofit/>
          </a:bodyPr>
          <a:lstStyle/>
          <a:p>
            <a:pPr>
              <a:lnSpc>
                <a:spcPct val="95000"/>
              </a:lnSpc>
            </a:pPr>
            <a:r>
              <a:rPr lang="en-US" sz="3000" b="1">
                <a:solidFill>
                  <a:schemeClr val="bg2"/>
                </a:solidFill>
              </a:rPr>
              <a:t>Μαθήματα θεάτρου</a:t>
            </a:r>
            <a:r>
              <a:rPr lang="en-US" sz="3000">
                <a:solidFill>
                  <a:schemeClr val="bg2"/>
                </a:solidFill>
              </a:rPr>
              <a:t> με δημιουργία θεατρικής ομάδας από τον σκηνοθέτη Κυριάκο Σάμιο.</a:t>
            </a:r>
            <a:br>
              <a:rPr lang="en-US" sz="3000">
                <a:solidFill>
                  <a:schemeClr val="bg2"/>
                </a:solidFill>
              </a:rPr>
            </a:br>
            <a:endParaRPr lang="en-US" sz="3000">
              <a:solidFill>
                <a:schemeClr val="bg2"/>
              </a:solidFill>
            </a:endParaRPr>
          </a:p>
        </p:txBody>
      </p:sp>
      <p:cxnSp>
        <p:nvCxnSpPr>
          <p:cNvPr id="22" name="Straight Connector 21">
            <a:extLst>
              <a:ext uri="{FF2B5EF4-FFF2-40B4-BE49-F238E27FC236}">
                <a16:creationId xmlns:a16="http://schemas.microsoft.com/office/drawing/2014/main" id="{65F4F969-2128-4C49-8DC9-12091F9F90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6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ound Same Side Corner Rectangle 28">
            <a:extLst>
              <a:ext uri="{FF2B5EF4-FFF2-40B4-BE49-F238E27FC236}">
                <a16:creationId xmlns:a16="http://schemas.microsoft.com/office/drawing/2014/main" id="{31A5D261-FD30-4BA9-B896-E4818981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11802" y="1062277"/>
            <a:ext cx="5516602" cy="4634319"/>
          </a:xfrm>
          <a:prstGeom prst="round2SameRect">
            <a:avLst>
              <a:gd name="adj1" fmla="val 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D23B02-E2F9-441A-9747-F69E99B880C4}"/>
              </a:ext>
            </a:extLst>
          </p:cNvPr>
          <p:cNvPicPr>
            <a:picLocks noChangeAspect="1"/>
          </p:cNvPicPr>
          <p:nvPr/>
        </p:nvPicPr>
        <p:blipFill>
          <a:blip r:embed="rId2" cstate="print"/>
          <a:stretch>
            <a:fillRect/>
          </a:stretch>
        </p:blipFill>
        <p:spPr>
          <a:xfrm>
            <a:off x="7716942" y="720262"/>
            <a:ext cx="4350140" cy="5417475"/>
          </a:xfrm>
          <a:prstGeom prst="rect">
            <a:avLst/>
          </a:prstGeom>
        </p:spPr>
      </p:pic>
    </p:spTree>
    <p:extLst>
      <p:ext uri="{BB962C8B-B14F-4D97-AF65-F5344CB8AC3E}">
        <p14:creationId xmlns:p14="http://schemas.microsoft.com/office/powerpoint/2010/main" val="359572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E5FC-5AD3-4FFC-B949-894FD92BF8B9}"/>
              </a:ext>
            </a:extLst>
          </p:cNvPr>
          <p:cNvSpPr>
            <a:spLocks noGrp="1"/>
          </p:cNvSpPr>
          <p:nvPr>
            <p:ph type="title"/>
          </p:nvPr>
        </p:nvSpPr>
        <p:spPr>
          <a:xfrm>
            <a:off x="2241755" y="781665"/>
            <a:ext cx="8745793" cy="4188541"/>
          </a:xfrm>
        </p:spPr>
        <p:txBody>
          <a:bodyPr>
            <a:normAutofit/>
          </a:bodyPr>
          <a:lstStyle/>
          <a:p>
            <a:r>
              <a:rPr lang="el-GR" b="1" dirty="0"/>
              <a:t>Μαθήματα κατασκευών</a:t>
            </a:r>
            <a:r>
              <a:rPr lang="el-GR" dirty="0"/>
              <a:t> από την Κατερίνα Δήμα, τη Βαλεντίνα Μιχαήλ και την Αθηνά Κλαδά</a:t>
            </a:r>
          </a:p>
        </p:txBody>
      </p:sp>
    </p:spTree>
    <p:extLst>
      <p:ext uri="{BB962C8B-B14F-4D97-AF65-F5344CB8AC3E}">
        <p14:creationId xmlns:p14="http://schemas.microsoft.com/office/powerpoint/2010/main" val="295719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00CE-7309-49A4-AE7F-C3FAB667E93F}"/>
              </a:ext>
            </a:extLst>
          </p:cNvPr>
          <p:cNvSpPr>
            <a:spLocks noGrp="1"/>
          </p:cNvSpPr>
          <p:nvPr>
            <p:ph type="title"/>
          </p:nvPr>
        </p:nvSpPr>
        <p:spPr>
          <a:xfrm>
            <a:off x="2731111" y="1352184"/>
            <a:ext cx="9460889" cy="2573061"/>
          </a:xfrm>
        </p:spPr>
        <p:txBody>
          <a:bodyPr>
            <a:noAutofit/>
          </a:bodyPr>
          <a:lstStyle/>
          <a:p>
            <a:r>
              <a:rPr lang="el-GR" sz="6000" b="1" dirty="0"/>
              <a:t>ΕΚΤΑΚΤΑ ΜΑΘΗΜΑΤΑ</a:t>
            </a:r>
            <a:r>
              <a:rPr lang="el-GR" sz="6000" dirty="0"/>
              <a:t>/εργαστήρια έχουν γίνει:</a:t>
            </a:r>
            <a:br>
              <a:rPr lang="el-GR" sz="6000" dirty="0"/>
            </a:br>
            <a:endParaRPr lang="el-GR" sz="6000" dirty="0"/>
          </a:p>
        </p:txBody>
      </p:sp>
    </p:spTree>
    <p:extLst>
      <p:ext uri="{BB962C8B-B14F-4D97-AF65-F5344CB8AC3E}">
        <p14:creationId xmlns:p14="http://schemas.microsoft.com/office/powerpoint/2010/main" val="257421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D0FC-3A79-4330-9469-78860B2146EE}"/>
              </a:ext>
            </a:extLst>
          </p:cNvPr>
          <p:cNvSpPr>
            <a:spLocks noGrp="1"/>
          </p:cNvSpPr>
          <p:nvPr>
            <p:ph type="title"/>
          </p:nvPr>
        </p:nvSpPr>
        <p:spPr>
          <a:xfrm>
            <a:off x="2517372" y="1409000"/>
            <a:ext cx="8942125" cy="2263347"/>
          </a:xfrm>
        </p:spPr>
        <p:txBody>
          <a:bodyPr>
            <a:normAutofit/>
          </a:bodyPr>
          <a:lstStyle/>
          <a:p>
            <a:r>
              <a:rPr lang="en-US" b="1" dirty="0"/>
              <a:t>To</a:t>
            </a:r>
            <a:r>
              <a:rPr lang="el-GR" b="1" dirty="0"/>
              <a:t> ζωντανό σώμα</a:t>
            </a:r>
            <a:r>
              <a:rPr lang="el-GR" dirty="0"/>
              <a:t>, από τον χορογράφο Παρασκευά Τερεζάκη</a:t>
            </a:r>
            <a:br>
              <a:rPr lang="el-GR" dirty="0"/>
            </a:br>
            <a:endParaRPr lang="el-GR" dirty="0"/>
          </a:p>
        </p:txBody>
      </p:sp>
    </p:spTree>
    <p:extLst>
      <p:ext uri="{BB962C8B-B14F-4D97-AF65-F5344CB8AC3E}">
        <p14:creationId xmlns:p14="http://schemas.microsoft.com/office/powerpoint/2010/main" val="288561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8C9E-63F0-495F-8FC5-B9C41C816928}"/>
              </a:ext>
            </a:extLst>
          </p:cNvPr>
          <p:cNvSpPr>
            <a:spLocks noGrp="1"/>
          </p:cNvSpPr>
          <p:nvPr>
            <p:ph type="title"/>
          </p:nvPr>
        </p:nvSpPr>
        <p:spPr>
          <a:xfrm>
            <a:off x="2698954" y="1563860"/>
            <a:ext cx="8902077" cy="2425578"/>
          </a:xfrm>
        </p:spPr>
        <p:txBody>
          <a:bodyPr>
            <a:normAutofit fontScale="90000"/>
          </a:bodyPr>
          <a:lstStyle/>
          <a:p>
            <a:r>
              <a:rPr lang="el-GR" b="1" dirty="0"/>
              <a:t>Ας διαβάσουμε συγγραφείς,</a:t>
            </a:r>
            <a:r>
              <a:rPr lang="el-GR" dirty="0"/>
              <a:t> από την συγγραφέα Μαίρη Παναγιώτου</a:t>
            </a:r>
            <a:br>
              <a:rPr lang="el-GR" dirty="0"/>
            </a:br>
            <a:endParaRPr lang="el-GR" dirty="0"/>
          </a:p>
        </p:txBody>
      </p:sp>
    </p:spTree>
    <p:extLst>
      <p:ext uri="{BB962C8B-B14F-4D97-AF65-F5344CB8AC3E}">
        <p14:creationId xmlns:p14="http://schemas.microsoft.com/office/powerpoint/2010/main" val="3881528697"/>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docProps/app.xml><?xml version="1.0" encoding="utf-8"?>
<Properties xmlns="http://schemas.openxmlformats.org/officeDocument/2006/extended-properties" xmlns:vt="http://schemas.openxmlformats.org/officeDocument/2006/docPropsVTypes">
  <TotalTime>31</TotalTime>
  <Words>400</Words>
  <Application>Microsoft Office PowerPoint</Application>
  <PresentationFormat>Widescreen</PresentationFormat>
  <Paragraphs>29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Century Schoolbook</vt:lpstr>
      <vt:lpstr>Corbel</vt:lpstr>
      <vt:lpstr>Feathered</vt:lpstr>
      <vt:lpstr>Η εκπαίδευση δυναμώνει τους έγκλειστους για το μέλλον, Αγροτικό Κ.Κ. Τίρυνθας </vt:lpstr>
      <vt:lpstr>ΤΑΚΤΙΚΑ ΕΒΔΟΜΑΔΙΑΙΑ ΜΑΘΗΜΑΤΑ </vt:lpstr>
      <vt:lpstr>Mαθήματα εγγραμματισμού, από τον εκπαιδευτικό Στέλιο Καρατάσο με βοηθό την Ντίνα Καλογεροπούλου .   </vt:lpstr>
      <vt:lpstr>Μαθήματα εμψύχωσης μέσω εγγραμματισμού, από τους εκπαιδευτικούς Δήμητρα Κουγιά και Δημήτρη Μπάρλα,  </vt:lpstr>
      <vt:lpstr>Μαθήματα θεάτρου με δημιουργία θεατρικής ομάδας από τον σκηνοθέτη Κυριάκο Σάμιο. </vt:lpstr>
      <vt:lpstr>Μαθήματα κατασκευών από την Κατερίνα Δήμα, τη Βαλεντίνα Μιχαήλ και την Αθηνά Κλαδά</vt:lpstr>
      <vt:lpstr>ΕΚΤΑΚΤΑ ΜΑΘΗΜΑΤΑ/εργαστήρια έχουν γίνει: </vt:lpstr>
      <vt:lpstr>To ζωντανό σώμα, από τον χορογράφο Παρασκευά Τερεζάκη </vt:lpstr>
      <vt:lpstr>Ας διαβάσουμε συγγραφείς, από την συγγραφέα Μαίρη Παναγιώτου </vt:lpstr>
      <vt:lpstr>Εγγραμματισμός μέσω λαϊκών τραγουδιών, από την καθηγήτρια ‘Άλκηστις Κοντογιάννη  </vt:lpstr>
      <vt:lpstr>Να αναπτύξουμε την επικοινωνία μας; από τη θεατρολόγο Βίκυ Τσιανίκα </vt:lpstr>
      <vt:lpstr>Ιστορίες του Χόρχε Μπουκάι, από την ηθοποιό Χριστίνα Θεοδωροπούλου  </vt:lpstr>
      <vt:lpstr>Ο μύθος του Ηρακλή, από την Ψυχολόγο Ορθοδοξία Σάλομον </vt:lpstr>
      <vt:lpstr>Κατασκευάζουμε αντικείμενα για το Μπαζάρ του Δήμου, από τη Βάσω Αργυριάδου, Ειρήνη Μελισσηνού, Κατερίνα Δήμα, Βαλεντίνα Μιχαήλ, Αθηνά Κλαδά </vt:lpstr>
      <vt:lpstr>Από τα αλώνια στα σαλόνια, μάθημα ιστορίας, από τον ιστορικό – αρχαιολόγο και ξεναγό Ηλία Παπαδόπουλο   </vt:lpstr>
      <vt:lpstr>ΟΜΑΔΑ ΗΜΙΕΛΕΥΘΕΡΩΝ ΛΟΓΟΤΙΜΗΤΩΝ  Το πρόγραμμα, που άρχισε τον Οκτώβριο του 2018, εμπεριέχει τακτικά μαθήματα μια φορά την εβδομάδα:   </vt:lpstr>
      <vt:lpstr>Μαθήματα Κοινωνικής Ανθρωπολογίας από τον καθηγητή Γιώργο Κόνδη  </vt:lpstr>
      <vt:lpstr>Μαθήματα Ρεφλεξολογίας, από τον ρεφλεξολόγο Σπύρο Δημητράκουλα.  </vt:lpstr>
      <vt:lpstr>ΕΚΤΑΚΤΑ ΜΑΘΗΜΑΤΑ/ΕΡΓΑΣΤΗΡΙΑ στους ΗΜΙΕΛΕΥΘΕΡΟΥΣ </vt:lpstr>
      <vt:lpstr>  Ο υδροβιότοπος της Νέας Κίου – Ναυπλίου από τον Τάκη Λεοντίνη      </vt:lpstr>
      <vt:lpstr>Η τέχνη του μπολιάσματος από την Στέλλα Παπαδριανού  </vt:lpstr>
      <vt:lpstr>Η τέχνη του ντοκιμαντέρ , από τον κινηματογραφιστή Γιάννη Ζέρβα  </vt:lpstr>
      <vt:lpstr>ΕΒΔΟΜΑΔΙΑΙΑ ΙΔΙΑΙΤΕΡΑ ΜΑΘΗΜΑΤΑ  </vt:lpstr>
      <vt:lpstr>Ιδιαίτερα μαθήματα τακτικά κάθε εβδομάδα προς έναν έγκλειστο Β΄ Λυκείου (Γιάννης):  Βιολογία, χημεία από την καθηγήτρια βιολόγο, Χρύσα Παναγή Μαθηματικά από την καθηγήτρια μαθηματικό, Δέσποινα Ζαχαριάδου Φιλολογικά από τον καθηγητή φιλόλογο, Βαγγέλη Μπουγιώτη </vt:lpstr>
      <vt:lpstr>   ΘΕΑΤΡΟΠΑΙΔΑΓΩΓΙΚΑ ΠΡΟΓΡΑΜΜΑΤΑ Μεταπτυχιακών  </vt:lpstr>
      <vt:lpstr>“Μπάλα είναι και γυρίζει και ….. γυρίζει και … χορεύει … έχει η ζωή γυρίσματα»,  από τη θεατρολόγο – ψυχολόγο Βίκυ Τσιανίκα και την εκπαιδευτικό Ειρήνη Μελισσηνού (18/1/19). Ένα πρόγραμμα ανάπτυξης ενσυναίσθησης, καλλιέργειας ομαδικότητας και κοινωνικών δεξιοτήτων, όπου μέσα από σύνθεση τεχνών και θεατρικών τεχνικών, ενεργοποιείται η φαντασία, διευρύνοντας κρυμμένα συναισθήματα για να γυρίσει η μπάλα της ζωής προς τον καλύτερο εαυτό.  </vt:lpstr>
      <vt:lpstr>«Από τα αρχαία χρόνια στο 3251, από τα πέτρινα εργαλεία στα κινητά, από τα τρένα στα διαστημόπλοια», από τους εκπαιδευτικούς Ασπασία Ασημίδη και Λυδία Κολάτση. Ένα ταξίδι στο χρόνο και στα όσα έχει καταφέρει ο άνθρωπος μέχρι σήμερα. Ας θυμηθούμε από πού ξεκινήσαμε και ας φανταστούμε μέχρι πού μπορούμε να φτάσουμε (23/1/19). </vt:lpstr>
      <vt:lpstr>ΕΚΔΗΛΩΣΕΙΣ ΜΠΑΖΑΡ του Δήμου Ναυπλιέων Από το μήνα Οκτώβριο ξεκίνησαν μια φορά την εβδομάδα οι κρατούμενοι να κατασκευάζουν αντικείμενα και να ζωγραφίζουν. Έφτιαξαν πολλά χριστουγεννιάτικα αντικείμενα, από μικρά μέχρι μεγάλα δέντρα, κούκλες, μάσκες, σπίτια, αντικείμενα διακοσμητικά κ.ά. με την καθοδήγηση των Εκπαιδευτικών Αθηνάς Κλαδά, Κατερίνας Δήμα και Βαλεντίνας  Μιχαήλ. Την τριάδα των μεταπτυχιακών συμπλήρωσαν και εθελοντές από την Αθήνα όπως η καθηγήτρια Βάσω Αργυριάδου και ΕιρήνηΜελισσηνού.) </vt:lpstr>
      <vt:lpstr>Ορισμένοι έγκλειστοι κατασκεύασαν δικά τους αντικείμενα, όπως εκκλησίες, κοσμηματοθήκες κ.α. Η ομάδα των λογοτιμητών έφτιαξε αγιογραφίες με την κοινωνική λειτουργό Εφη Γεραμάνη.  Το Αγροτικό Κ.Κ. Τίρυνθας είχε το δικό του τραπέζι, με ωραίες κατασκευές, πλούσιο σε έργα, κάτι που σημείωσαν και τα τοπικά μέσα. Σε αυτά απεικονιζόταν η αγωνία των εγκλείστων να εκφραστούν και να πουν στον κόσμο ότι είναι ικανοί και έχουν διάθεση να ενταχθούν με δημιουργικό πλέον τρόπο στην κοινωνία. Στο Μπαζάρ  υπήρξε συνεχής η παρουσία και υποστήριξη της διευθύντριας κας Ευαγγελίας Κατερίνη (14-15/12/18)  ευαγγελια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εκπαίδευση δυναμώνει τους έγκλειστους για το μέλλον, Αγροτικό Κ.Κ. Τίρυνθας </dc:title>
  <dc:creator>valia Georgiou</dc:creator>
  <cp:lastModifiedBy>valia Georgiou</cp:lastModifiedBy>
  <cp:revision>3</cp:revision>
  <dcterms:created xsi:type="dcterms:W3CDTF">2019-02-25T15:56:53Z</dcterms:created>
  <dcterms:modified xsi:type="dcterms:W3CDTF">2019-02-25T20:26:09Z</dcterms:modified>
</cp:coreProperties>
</file>