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9"/>
  </p:notesMasterIdLst>
  <p:sldIdLst>
    <p:sldId id="256" r:id="rId2"/>
    <p:sldId id="279" r:id="rId3"/>
    <p:sldId id="289" r:id="rId4"/>
    <p:sldId id="285" r:id="rId5"/>
    <p:sldId id="288" r:id="rId6"/>
    <p:sldId id="290" r:id="rId7"/>
    <p:sldId id="283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6DBA0-5D4F-4F8D-AB5C-745816E02939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87F43-0A0F-498E-AD20-C5F00675DC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2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24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959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234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10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5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33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783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86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299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C76C9E-E4C4-446B-8F10-3A69BE14C6D3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870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76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C76C9E-E4C4-446B-8F10-3A69BE14C6D3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72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user@up.g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mailto:user@?????.teikal.gr" TargetMode="External"/><Relationship Id="rId4" Type="http://schemas.openxmlformats.org/officeDocument/2006/relationships/hyperlink" Target="mailto:user@?????.teiwest.g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59"/>
          <a:stretch/>
        </p:blipFill>
        <p:spPr>
          <a:xfrm>
            <a:off x="502276" y="149216"/>
            <a:ext cx="6220496" cy="1784928"/>
          </a:xfrm>
          <a:prstGeom prst="rect">
            <a:avLst/>
          </a:prstGeom>
        </p:spPr>
      </p:pic>
      <p:sp useBgFill="1">
        <p:nvSpPr>
          <p:cNvPr id="9" name="TextBox 8"/>
          <p:cNvSpPr txBox="1"/>
          <p:nvPr/>
        </p:nvSpPr>
        <p:spPr>
          <a:xfrm>
            <a:off x="1365160" y="5049213"/>
            <a:ext cx="9647054" cy="95410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545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Οδηγός για παρακολούθηση ηλεκτρονικών διαλέξεων</a:t>
            </a:r>
            <a:r>
              <a:rPr lang="en-US" sz="2800" dirty="0">
                <a:solidFill>
                  <a:srgbClr val="545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l-GR" sz="2800" dirty="0">
                <a:solidFill>
                  <a:srgbClr val="545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>
                <a:solidFill>
                  <a:srgbClr val="545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φοιτητές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53" y="2600085"/>
            <a:ext cx="2339477" cy="194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2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ΠΡΟΣΟΧΗ: </a:t>
            </a:r>
            <a:r>
              <a:rPr lang="el-GR" b="1" dirty="0">
                <a:solidFill>
                  <a:srgbClr val="FF0000"/>
                </a:solidFill>
              </a:rPr>
              <a:t>εγγραφή στο </a:t>
            </a:r>
            <a:r>
              <a:rPr lang="en-US" b="1" dirty="0" err="1">
                <a:solidFill>
                  <a:srgbClr val="FF0000"/>
                </a:solidFill>
              </a:rPr>
              <a:t>eclass</a:t>
            </a:r>
            <a:r>
              <a:rPr lang="en-US" b="1" dirty="0"/>
              <a:t>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33667"/>
            <a:ext cx="10292379" cy="24984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Είναι </a:t>
            </a:r>
            <a:r>
              <a:rPr lang="el-GR" b="1" u="sng" dirty="0"/>
              <a:t>υποχρεωτικό να έχετε εγγραφεί στο </a:t>
            </a:r>
            <a:r>
              <a:rPr lang="en-US" b="1" u="sng" dirty="0" err="1"/>
              <a:t>eclass</a:t>
            </a:r>
            <a:r>
              <a:rPr lang="en-US" b="1" u="sng" dirty="0"/>
              <a:t> </a:t>
            </a:r>
            <a:r>
              <a:rPr lang="el-GR" dirty="0"/>
              <a:t>σε όλα τα μαθήματα που έχετε δηλώσει.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Στο </a:t>
            </a:r>
            <a:r>
              <a:rPr lang="en-US" dirty="0" err="1"/>
              <a:t>eclass</a:t>
            </a:r>
            <a:r>
              <a:rPr lang="en-US" dirty="0"/>
              <a:t> </a:t>
            </a:r>
            <a:r>
              <a:rPr lang="el-GR" dirty="0"/>
              <a:t>θα ανακοινώνονται από τον ή τους διδάσκοντες όλες οι λεπτομέρειες του μαθήματος που αφορούν την σύγχρονη και ασύγχρονη </a:t>
            </a:r>
            <a:r>
              <a:rPr lang="el-GR" dirty="0" err="1"/>
              <a:t>τηλεκπαίδευση</a:t>
            </a:r>
            <a:r>
              <a:rPr lang="el-GR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Ειδικά για τις σύγχρονες διαλέξεις, θα ανακοινωθεί η </a:t>
            </a:r>
            <a:r>
              <a:rPr lang="el-GR" b="1" dirty="0"/>
              <a:t>εξ αποστάσεως πλατφόρμα </a:t>
            </a:r>
            <a:r>
              <a:rPr lang="el-GR" dirty="0"/>
              <a:t>που θα επιλέξει κάθε διδάσκοντας, παρέχοντας </a:t>
            </a:r>
            <a:r>
              <a:rPr lang="el-GR" b="1" u="sng" dirty="0"/>
              <a:t>τον κατάλληλο σύνδεσμο</a:t>
            </a:r>
            <a:r>
              <a:rPr lang="el-GR" dirty="0"/>
              <a:t>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Αυτός ο σύνδεσμος μπορεί να είναι ο ίδιος για κάθε μάθημα όλο το εξάμηνο, μπορεί όμως και να αλλάζει κάθε εβδομάδα, οπότε θα πρέπει να </a:t>
            </a:r>
            <a:r>
              <a:rPr lang="el-GR" b="1" dirty="0">
                <a:solidFill>
                  <a:srgbClr val="FF0000"/>
                </a:solidFill>
              </a:rPr>
              <a:t>παρακολουθείται τακτικά τις ανακοινώσεις στο </a:t>
            </a:r>
            <a:r>
              <a:rPr lang="en-US" b="1" dirty="0" err="1">
                <a:solidFill>
                  <a:srgbClr val="FF0000"/>
                </a:solidFill>
              </a:rPr>
              <a:t>eclass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endParaRPr lang="en-US" sz="2000" dirty="0"/>
          </a:p>
          <a:p>
            <a:pPr marL="384048" lvl="2" indent="0">
              <a:buNone/>
            </a:pPr>
            <a:endParaRPr lang="en-US" sz="2000" dirty="0"/>
          </a:p>
          <a:p>
            <a:pPr marL="384048" lvl="2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3519A-2259-4A0C-A035-C54565DD6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48" y="4710490"/>
            <a:ext cx="5651803" cy="18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5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Παρακολούθηση διαλέξεων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33666"/>
            <a:ext cx="10292379" cy="24551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800" dirty="0"/>
              <a:t>Η παρακολούθηση των διαλέξεων από τους φοιτητές μπορεί να γίνει με </a:t>
            </a:r>
            <a:r>
              <a:rPr lang="el-GR" sz="2800" dirty="0" err="1"/>
              <a:t>κλίκ</a:t>
            </a:r>
            <a:r>
              <a:rPr lang="el-GR" sz="2800" dirty="0"/>
              <a:t> </a:t>
            </a:r>
            <a:r>
              <a:rPr lang="el-GR" sz="2800" b="1" u="sng" dirty="0"/>
              <a:t>στον σύνδεσμο</a:t>
            </a:r>
            <a:r>
              <a:rPr lang="en-US" sz="2800" b="1" u="sng" dirty="0"/>
              <a:t> </a:t>
            </a:r>
            <a:r>
              <a:rPr lang="el-GR" sz="2800" b="1" u="sng" dirty="0"/>
              <a:t>που έχει ανακοινωθεί στο </a:t>
            </a:r>
            <a:r>
              <a:rPr lang="en-US" sz="2800" b="1" u="sng" dirty="0" err="1"/>
              <a:t>eclass</a:t>
            </a:r>
            <a:r>
              <a:rPr lang="el-GR" sz="2800" b="1" u="sng" dirty="0"/>
              <a:t> </a:t>
            </a:r>
            <a:r>
              <a:rPr lang="el-GR" sz="2800" dirty="0"/>
              <a:t>μέσω</a:t>
            </a:r>
            <a:r>
              <a:rPr lang="en-US" sz="2800" dirty="0"/>
              <a:t>:</a:t>
            </a:r>
          </a:p>
          <a:p>
            <a:pPr lvl="2"/>
            <a:r>
              <a:rPr lang="el-GR" sz="2800" dirty="0"/>
              <a:t>Σταθερού υπολογιστή ή </a:t>
            </a:r>
            <a:r>
              <a:rPr lang="en-US" sz="2800" dirty="0"/>
              <a:t>laptop </a:t>
            </a:r>
            <a:r>
              <a:rPr lang="el-GR" sz="2800" dirty="0"/>
              <a:t> </a:t>
            </a:r>
            <a:r>
              <a:rPr lang="el-GR" sz="2800" dirty="0">
                <a:solidFill>
                  <a:srgbClr val="FF0000"/>
                </a:solidFill>
              </a:rPr>
              <a:t>(προτείνεται!)</a:t>
            </a:r>
            <a:endParaRPr lang="en-US" sz="2800" dirty="0">
              <a:solidFill>
                <a:srgbClr val="FF0000"/>
              </a:solidFill>
            </a:endParaRPr>
          </a:p>
          <a:p>
            <a:pPr lvl="2"/>
            <a:r>
              <a:rPr lang="el-GR" sz="2800" dirty="0"/>
              <a:t>Κινητής συσκευής (</a:t>
            </a:r>
            <a:r>
              <a:rPr lang="en-US" sz="2800" dirty="0"/>
              <a:t>tablet </a:t>
            </a:r>
            <a:r>
              <a:rPr lang="el-GR" sz="2800" dirty="0"/>
              <a:t>ή </a:t>
            </a:r>
            <a:r>
              <a:rPr lang="en-US" sz="2800" dirty="0"/>
              <a:t>smartphone</a:t>
            </a:r>
            <a:r>
              <a:rPr lang="el-GR" sz="2800" dirty="0"/>
              <a:t>)</a:t>
            </a:r>
            <a:endParaRPr lang="en-US" sz="2800" dirty="0"/>
          </a:p>
          <a:p>
            <a:pPr marL="384048" lvl="2" indent="0">
              <a:buNone/>
            </a:pPr>
            <a:endParaRPr lang="en-US" sz="2800" dirty="0"/>
          </a:p>
          <a:p>
            <a:pPr marL="384048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929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Παρακολούθηση διαλέξεων στο 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MS Teams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187" y="3676737"/>
            <a:ext cx="6729415" cy="2963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9874"/>
            <a:ext cx="10292379" cy="16332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Αφού πατήσετε τον σύνδεσμο, η παρακολούθηση των διαλέξεων μέσω σ</a:t>
            </a:r>
            <a:r>
              <a:rPr lang="el-GR" sz="2000" dirty="0"/>
              <a:t>ταθερού υπολογιστή ή </a:t>
            </a:r>
            <a:r>
              <a:rPr lang="en-US" sz="2000" dirty="0"/>
              <a:t>laptop </a:t>
            </a:r>
            <a:r>
              <a:rPr lang="el-GR" sz="2000" dirty="0"/>
              <a:t>μπορεί να γίνει είτε:</a:t>
            </a:r>
            <a:r>
              <a:rPr lang="en-US" sz="2000" dirty="0"/>
              <a:t> </a:t>
            </a:r>
          </a:p>
          <a:p>
            <a:pPr lvl="2"/>
            <a:r>
              <a:rPr lang="el-GR" sz="2000" dirty="0"/>
              <a:t>Κατεβάζοντας την εφαρμογή </a:t>
            </a:r>
            <a:r>
              <a:rPr lang="el-GR" sz="2000" b="1" dirty="0"/>
              <a:t>«Λήψη της εφαρμογής των </a:t>
            </a:r>
            <a:r>
              <a:rPr lang="en-US" sz="2000" b="1" dirty="0"/>
              <a:t>Windows</a:t>
            </a:r>
            <a:r>
              <a:rPr lang="el-GR" sz="2000" b="1" dirty="0"/>
              <a:t>»</a:t>
            </a:r>
            <a:r>
              <a:rPr lang="el-GR" sz="2000" dirty="0"/>
              <a:t> </a:t>
            </a:r>
            <a:r>
              <a:rPr lang="el-GR" sz="2000" dirty="0">
                <a:solidFill>
                  <a:srgbClr val="FF0000"/>
                </a:solidFill>
              </a:rPr>
              <a:t>(προτείνεται!)</a:t>
            </a:r>
          </a:p>
          <a:p>
            <a:pPr lvl="2"/>
            <a:r>
              <a:rPr lang="el-GR" sz="2000" dirty="0"/>
              <a:t>Επιλέγοντας</a:t>
            </a:r>
            <a:r>
              <a:rPr lang="en-US" sz="2000" dirty="0"/>
              <a:t> </a:t>
            </a:r>
            <a:r>
              <a:rPr lang="el-GR" sz="2000" dirty="0"/>
              <a:t>την συμμετοχή μέσω </a:t>
            </a:r>
            <a:r>
              <a:rPr lang="el-GR" sz="2000" dirty="0" err="1"/>
              <a:t>φυλλομετρητή</a:t>
            </a:r>
            <a:r>
              <a:rPr lang="el-GR" sz="2000" dirty="0"/>
              <a:t> </a:t>
            </a:r>
            <a:r>
              <a:rPr lang="el-GR" sz="2000" b="1" dirty="0"/>
              <a:t>«Συμμετοχή στο </a:t>
            </a:r>
            <a:r>
              <a:rPr lang="en-US" sz="2000" b="1" dirty="0"/>
              <a:t>Web</a:t>
            </a:r>
            <a:r>
              <a:rPr lang="el-GR" sz="2000" b="1" dirty="0"/>
              <a:t>»</a:t>
            </a:r>
            <a:r>
              <a:rPr lang="el-GR" sz="2000" dirty="0"/>
              <a:t> </a:t>
            </a:r>
            <a:endParaRPr lang="en-US" sz="2000" dirty="0"/>
          </a:p>
          <a:p>
            <a:pPr marL="384048" lvl="2" indent="0">
              <a:buNone/>
            </a:pPr>
            <a:endParaRPr lang="en-US" sz="2000" dirty="0"/>
          </a:p>
          <a:p>
            <a:pPr marL="384048" lvl="2" indent="0">
              <a:buNone/>
            </a:pP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4940577" y="5451355"/>
            <a:ext cx="2470866" cy="4398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4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F74B612E-D2F3-4EEB-B899-466EFB6FF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850" y="1590675"/>
            <a:ext cx="4629150" cy="5267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ΠΡΟΣΟΧΗ: </a:t>
            </a:r>
            <a:r>
              <a:rPr lang="en-US" b="1" dirty="0"/>
              <a:t>sign in (</a:t>
            </a:r>
            <a:r>
              <a:rPr lang="el-GR" b="1" dirty="0"/>
              <a:t>Είσοδος)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42" y="1947800"/>
            <a:ext cx="4998719" cy="43083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l-GR" dirty="0"/>
              <a:t>Αφού εγκαταστήσετε την εφαρμογή, τότε πρέπει να κάνετε </a:t>
            </a:r>
            <a:r>
              <a:rPr lang="en-US" b="1" dirty="0">
                <a:solidFill>
                  <a:srgbClr val="FF0000"/>
                </a:solidFill>
              </a:rPr>
              <a:t>sign in </a:t>
            </a:r>
            <a:r>
              <a:rPr lang="el-GR" b="1" dirty="0">
                <a:solidFill>
                  <a:srgbClr val="FF0000"/>
                </a:solidFill>
              </a:rPr>
              <a:t>με το ακαδημαϊκό σας </a:t>
            </a:r>
            <a:r>
              <a:rPr lang="en-US" b="1" dirty="0">
                <a:solidFill>
                  <a:srgbClr val="FF0000"/>
                </a:solidFill>
              </a:rPr>
              <a:t>email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l-GR" dirty="0"/>
              <a:t>Πρωτοετείς φοιτητές: </a:t>
            </a:r>
            <a:br>
              <a:rPr lang="el-GR" dirty="0"/>
            </a:br>
            <a:r>
              <a:rPr lang="en-US" dirty="0">
                <a:hlinkClick r:id="rId3"/>
              </a:rPr>
              <a:t>user@</a:t>
            </a:r>
            <a:r>
              <a:rPr lang="el-GR" dirty="0">
                <a:hlinkClick r:id="rId3"/>
              </a:rPr>
              <a:t>????. </a:t>
            </a:r>
            <a:r>
              <a:rPr lang="en-US" dirty="0">
                <a:hlinkClick r:id="rId3"/>
              </a:rPr>
              <a:t>u</a:t>
            </a:r>
            <a:r>
              <a:rPr lang="el-GR" dirty="0">
                <a:hlinkClick r:id="rId3"/>
              </a:rPr>
              <a:t>ο</a:t>
            </a:r>
            <a:r>
              <a:rPr lang="en-US" dirty="0">
                <a:hlinkClick r:id="rId3"/>
              </a:rPr>
              <a:t>p.gr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 Φοιτητές πρώην τμημάτων ΤΕΙ Δυτικής Ελλάδας: </a:t>
            </a:r>
            <a:br>
              <a:rPr lang="el-GR" dirty="0"/>
            </a:br>
            <a:r>
              <a:rPr lang="en-US" dirty="0">
                <a:hlinkClick r:id="rId4"/>
              </a:rPr>
              <a:t>user@</a:t>
            </a:r>
            <a:r>
              <a:rPr lang="el-GR" dirty="0">
                <a:hlinkClick r:id="rId4"/>
              </a:rPr>
              <a:t>?????</a:t>
            </a:r>
            <a:r>
              <a:rPr lang="en-US" dirty="0">
                <a:hlinkClick r:id="rId4"/>
              </a:rPr>
              <a:t>.teiwest.gr</a:t>
            </a:r>
            <a:endParaRPr lang="el-G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 Φοιτητές πρώην τμημάτων ΤΕΙ Καλαμάτας: </a:t>
            </a:r>
            <a:br>
              <a:rPr lang="el-GR" dirty="0"/>
            </a:br>
            <a:r>
              <a:rPr lang="en-US" dirty="0">
                <a:hlinkClick r:id="rId5"/>
              </a:rPr>
              <a:t>user@</a:t>
            </a:r>
            <a:r>
              <a:rPr lang="el-GR" dirty="0">
                <a:hlinkClick r:id="rId5"/>
              </a:rPr>
              <a:t>?????</a:t>
            </a:r>
            <a:r>
              <a:rPr lang="en-US" dirty="0">
                <a:hlinkClick r:id="rId5"/>
              </a:rPr>
              <a:t>.teikal.gr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sz="2200" b="1" u="sng" dirty="0"/>
              <a:t>Τις επόμενες φορές θα είστε </a:t>
            </a:r>
            <a:br>
              <a:rPr lang="el-GR" sz="2200" b="1" u="sng" dirty="0"/>
            </a:br>
            <a:r>
              <a:rPr lang="el-GR" sz="2200" b="1" u="sng" dirty="0"/>
              <a:t>ήδη συνδεδεμένοι </a:t>
            </a:r>
            <a:endParaRPr lang="en-US" sz="2200" b="1" u="sng" dirty="0"/>
          </a:p>
          <a:p>
            <a:pPr marL="384048" lvl="2" indent="0">
              <a:buNone/>
            </a:pPr>
            <a:endParaRPr lang="en-US" sz="2000" dirty="0"/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F913FF6D-6988-41BB-8B91-4FCA32F0B973}"/>
              </a:ext>
            </a:extLst>
          </p:cNvPr>
          <p:cNvSpPr/>
          <p:nvPr/>
        </p:nvSpPr>
        <p:spPr>
          <a:xfrm>
            <a:off x="7722867" y="2774766"/>
            <a:ext cx="3997348" cy="6542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8DB35B5-ECEE-4217-88E2-5D2248A90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645" y="4320386"/>
            <a:ext cx="4737463" cy="2770128"/>
          </a:xfrm>
          <a:prstGeom prst="rect">
            <a:avLst/>
          </a:prstGeom>
        </p:spPr>
      </p:pic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F89F18D2-F779-4A76-88F7-D43384875711}"/>
              </a:ext>
            </a:extLst>
          </p:cNvPr>
          <p:cNvCxnSpPr/>
          <p:nvPr/>
        </p:nvCxnSpPr>
        <p:spPr>
          <a:xfrm flipH="1">
            <a:off x="7045234" y="3361509"/>
            <a:ext cx="914400" cy="853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Oval 5">
            <a:extLst>
              <a:ext uri="{FF2B5EF4-FFF2-40B4-BE49-F238E27FC236}">
                <a16:creationId xmlns:a16="http://schemas.microsoft.com/office/drawing/2014/main" id="{78D50673-4B21-4CA1-BB8B-E1A3F6CDF50D}"/>
              </a:ext>
            </a:extLst>
          </p:cNvPr>
          <p:cNvSpPr/>
          <p:nvPr/>
        </p:nvSpPr>
        <p:spPr>
          <a:xfrm>
            <a:off x="6424477" y="5767874"/>
            <a:ext cx="1759131" cy="488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1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3F9809CD-B611-401B-8B1F-D804452C1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130" y="487368"/>
            <a:ext cx="5340870" cy="235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ΠΡΟΣΟΧΗ: </a:t>
            </a:r>
            <a:r>
              <a:rPr lang="en-US" b="1" dirty="0"/>
              <a:t>sign in (</a:t>
            </a:r>
            <a:r>
              <a:rPr lang="el-GR" b="1" dirty="0"/>
              <a:t>Είσοδος)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42" y="1947800"/>
            <a:ext cx="6536706" cy="43083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l-GR" dirty="0"/>
              <a:t>Σε περίπτωση που </a:t>
            </a:r>
            <a:r>
              <a:rPr lang="el-GR" b="1" u="sng" dirty="0">
                <a:solidFill>
                  <a:srgbClr val="FF0000"/>
                </a:solidFill>
              </a:rPr>
              <a:t>δεν</a:t>
            </a:r>
            <a:r>
              <a:rPr lang="el-GR" b="1" dirty="0">
                <a:solidFill>
                  <a:srgbClr val="FF0000"/>
                </a:solidFill>
              </a:rPr>
              <a:t> καταφέρεται να συνδεθείτε μέσω του ακαδημαϊκού σας </a:t>
            </a:r>
            <a:r>
              <a:rPr lang="en-US" b="1" dirty="0">
                <a:solidFill>
                  <a:srgbClr val="FF0000"/>
                </a:solidFill>
              </a:rPr>
              <a:t>email</a:t>
            </a:r>
            <a:r>
              <a:rPr lang="en-US" dirty="0"/>
              <a:t>, </a:t>
            </a:r>
            <a:r>
              <a:rPr lang="el-GR" dirty="0"/>
              <a:t>τότε μπορείτε: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 Να συνδεθείτε μέσω </a:t>
            </a:r>
            <a:r>
              <a:rPr lang="en-US" dirty="0"/>
              <a:t>browser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 Να γράψετε το όνομα σας και να πατήσετε στο πλήκτρο: </a:t>
            </a:r>
            <a:r>
              <a:rPr lang="el-GR" b="1" dirty="0"/>
              <a:t>Συμμετοχή τώρα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 Σε αυτή την περίπτωση, θα απαιτηθεί η αποδοχή της συμμετοχής σας από τον διαχειριστή της διάλεξης, οπότε θα πρέπει να περιμένετε κάποιο χρονικό διάστημα</a:t>
            </a:r>
            <a:endParaRPr lang="en-US" sz="2000" dirty="0"/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0444E3CE-9FB0-433B-ADF6-D3AF0D77F0DF}"/>
              </a:ext>
            </a:extLst>
          </p:cNvPr>
          <p:cNvGrpSpPr/>
          <p:nvPr/>
        </p:nvGrpSpPr>
        <p:grpSpPr>
          <a:xfrm>
            <a:off x="7611832" y="2893443"/>
            <a:ext cx="4463826" cy="3471865"/>
            <a:chOff x="6662081" y="1801701"/>
            <a:chExt cx="5915025" cy="4600575"/>
          </a:xfrm>
        </p:grpSpPr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CD5018C0-8FCF-4353-9874-42400265D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2081" y="1801701"/>
              <a:ext cx="5915025" cy="4600575"/>
            </a:xfrm>
            <a:prstGeom prst="rect">
              <a:avLst/>
            </a:prstGeom>
          </p:spPr>
        </p:pic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F913FF6D-6988-41BB-8B91-4FCA32F0B973}"/>
                </a:ext>
              </a:extLst>
            </p:cNvPr>
            <p:cNvSpPr/>
            <p:nvPr/>
          </p:nvSpPr>
          <p:spPr>
            <a:xfrm>
              <a:off x="7675344" y="4987070"/>
              <a:ext cx="4156677" cy="6803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5">
            <a:extLst>
              <a:ext uri="{FF2B5EF4-FFF2-40B4-BE49-F238E27FC236}">
                <a16:creationId xmlns:a16="http://schemas.microsoft.com/office/drawing/2014/main" id="{8A7362D3-174F-46F6-965E-B42AFBAB7838}"/>
              </a:ext>
            </a:extLst>
          </p:cNvPr>
          <p:cNvSpPr/>
          <p:nvPr/>
        </p:nvSpPr>
        <p:spPr>
          <a:xfrm>
            <a:off x="9716845" y="1938125"/>
            <a:ext cx="669445" cy="321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12C275A2-08A0-4A8B-8040-05D871BE3FF6}"/>
              </a:ext>
            </a:extLst>
          </p:cNvPr>
          <p:cNvCxnSpPr>
            <a:cxnSpLocks/>
          </p:cNvCxnSpPr>
          <p:nvPr/>
        </p:nvCxnSpPr>
        <p:spPr>
          <a:xfrm flipV="1">
            <a:off x="3492062" y="2199290"/>
            <a:ext cx="6224783" cy="513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FDBE656A-02CC-4A78-9DDC-B51764C5BE1B}"/>
              </a:ext>
            </a:extLst>
          </p:cNvPr>
          <p:cNvCxnSpPr>
            <a:cxnSpLocks/>
          </p:cNvCxnSpPr>
          <p:nvPr/>
        </p:nvCxnSpPr>
        <p:spPr>
          <a:xfrm>
            <a:off x="5573110" y="3263462"/>
            <a:ext cx="3413235" cy="2033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45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Παρακολούθηση διαλέξεων</a:t>
            </a:r>
            <a:r>
              <a:rPr lang="en-US" b="1" dirty="0"/>
              <a:t> </a:t>
            </a:r>
            <a:r>
              <a:rPr lang="el-GR" b="1" dirty="0"/>
              <a:t>από </a:t>
            </a:r>
            <a:r>
              <a:rPr lang="el-GR" b="1" dirty="0">
                <a:solidFill>
                  <a:srgbClr val="FF0000"/>
                </a:solidFill>
              </a:rPr>
              <a:t>κινητό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9872"/>
            <a:ext cx="10292379" cy="341594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Η παρακολούθηση των διαλέξεων </a:t>
            </a:r>
            <a:r>
              <a:rPr lang="el-GR" b="1" dirty="0"/>
              <a:t>μέσω κινητής συσκευής (</a:t>
            </a:r>
            <a:r>
              <a:rPr lang="en-US" b="1" dirty="0"/>
              <a:t>tablet </a:t>
            </a:r>
            <a:r>
              <a:rPr lang="el-GR" b="1" dirty="0"/>
              <a:t>ή </a:t>
            </a:r>
            <a:r>
              <a:rPr lang="en-US" b="1" dirty="0"/>
              <a:t>smartphone</a:t>
            </a:r>
            <a:r>
              <a:rPr lang="el-GR" b="1" dirty="0"/>
              <a:t>):</a:t>
            </a:r>
            <a:r>
              <a:rPr lang="en-US" sz="2000" b="1" dirty="0"/>
              <a:t> </a:t>
            </a:r>
          </a:p>
          <a:p>
            <a:pPr lvl="2"/>
            <a:r>
              <a:rPr lang="el-GR" sz="2000" dirty="0"/>
              <a:t>Κατεβάζοντας την εφαρμογή στην συσκευή ανάλογα με το λειτουργικό σύστημα (</a:t>
            </a:r>
            <a:r>
              <a:rPr lang="en-US" sz="2000" dirty="0"/>
              <a:t>android, </a:t>
            </a:r>
            <a:r>
              <a:rPr lang="en-US" sz="2000" dirty="0" err="1"/>
              <a:t>ios</a:t>
            </a:r>
            <a:r>
              <a:rPr lang="en-US" sz="2000" dirty="0"/>
              <a:t>..) </a:t>
            </a:r>
          </a:p>
          <a:p>
            <a:pPr marL="895350" lvl="3" indent="-328613">
              <a:buFont typeface="+mj-lt"/>
              <a:buAutoNum type="arabicPeriod"/>
            </a:pPr>
            <a:r>
              <a:rPr lang="el-GR" sz="2000" dirty="0"/>
              <a:t>Επιλέγοντας «</a:t>
            </a:r>
            <a:r>
              <a:rPr lang="el-GR" sz="2000" b="1" dirty="0"/>
              <a:t>Συμμετοχή ως επισκέπτης</a:t>
            </a:r>
            <a:r>
              <a:rPr lang="el-GR" sz="2000" dirty="0"/>
              <a:t>», όπου θα ζητηθεί να δηλωθεί όνομα και θα απαιτηθεί η αποδοχή της συμμετοχής σας από τον διαχειριστή της διάλεξης</a:t>
            </a:r>
          </a:p>
          <a:p>
            <a:pPr marL="895350" lvl="3" indent="-328613">
              <a:buFont typeface="+mj-lt"/>
              <a:buAutoNum type="arabicPeriod"/>
            </a:pPr>
            <a:r>
              <a:rPr lang="el-GR" sz="2000" dirty="0"/>
              <a:t>Επιλέγοντας </a:t>
            </a:r>
            <a:r>
              <a:rPr lang="el-GR" sz="2000" dirty="0">
                <a:solidFill>
                  <a:srgbClr val="FF0000"/>
                </a:solidFill>
              </a:rPr>
              <a:t>«</a:t>
            </a:r>
            <a:r>
              <a:rPr lang="el-GR" sz="2000" b="1" dirty="0">
                <a:solidFill>
                  <a:srgbClr val="FF0000"/>
                </a:solidFill>
              </a:rPr>
              <a:t>Συμμετοχή ως χρήστης</a:t>
            </a:r>
            <a:r>
              <a:rPr lang="el-GR" sz="2000" dirty="0">
                <a:solidFill>
                  <a:srgbClr val="FF0000"/>
                </a:solidFill>
              </a:rPr>
              <a:t>» </a:t>
            </a:r>
            <a:r>
              <a:rPr lang="el-GR" sz="2000" dirty="0"/>
              <a:t>όπου θα χρειαστεί </a:t>
            </a:r>
            <a:r>
              <a:rPr lang="el-GR" sz="2000" u="sng" dirty="0"/>
              <a:t>για την πρώτη μόνο φορά</a:t>
            </a:r>
            <a:r>
              <a:rPr lang="el-GR" sz="2000" dirty="0"/>
              <a:t> η σύνδεση στην κεντρική σελίδα του Πανεπιστημίου Πελοποννήσου για την ταυτοποίηση του χρήστη με τους κωδικούς του, μέσω</a:t>
            </a:r>
            <a:r>
              <a:rPr lang="en-US" sz="2000" dirty="0"/>
              <a:t> </a:t>
            </a:r>
            <a:r>
              <a:rPr lang="el-GR" sz="2000" dirty="0"/>
              <a:t>σύνδεσης «Ταυτοποίησης και Εξουσιοδότησης (</a:t>
            </a:r>
            <a:r>
              <a:rPr lang="el-GR" sz="2000" dirty="0" err="1"/>
              <a:t>AAI</a:t>
            </a:r>
            <a:r>
              <a:rPr lang="el-GR" sz="2000" dirty="0"/>
              <a:t>)» της «Ομοσπονδίας </a:t>
            </a:r>
            <a:r>
              <a:rPr lang="el-GR" sz="2000" dirty="0" err="1"/>
              <a:t>ΕΔΥΤΕ</a:t>
            </a:r>
            <a:r>
              <a:rPr lang="el-GR" sz="2000" dirty="0"/>
              <a:t>»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l-GR" sz="2000" dirty="0"/>
              <a:t>Η σύνδεση των νέων φοιτητών (εισαγωγή 2019), θα γίνεται επιλέγοντας &lt;</a:t>
            </a:r>
            <a:r>
              <a:rPr lang="el-GR" sz="2000" b="1" dirty="0"/>
              <a:t>Πανεπιστήμιο Πελοποννήσου – uop.gr</a:t>
            </a:r>
            <a:r>
              <a:rPr lang="el-GR" sz="2000" dirty="0"/>
              <a:t>&gt;, &lt;Επιβεβαίωση&gt; και εισάγοντας τα αντίστοιχα στοιχεία &lt;Όνομα χρήστη&gt;  και &lt;Κωδικός&gt; στην επόμενη οθόνη.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l-GR" sz="2000" dirty="0"/>
              <a:t>Η σύνδεση των παλαιών φοιτητών (εισαγωγή &lt;2019) θα γίνεται επιλέγοντας &lt;</a:t>
            </a:r>
            <a:r>
              <a:rPr lang="el-GR" sz="2000" b="1" dirty="0"/>
              <a:t>Πανεπιστήμιο Πελοποννήσου – teiwest.gr (πρώην ΤΕΙ Δυτικής Ελλάδας)</a:t>
            </a:r>
            <a:r>
              <a:rPr lang="el-GR" sz="2000" dirty="0"/>
              <a:t>&gt;, &lt;Επιβεβαίωση&gt; και εισάγοντας τα αντίστοιχα στοιχεία &lt;Όνομα χρήστη&gt;  και &lt;Κωδικός&gt; στην επόμενη οθόνη. </a:t>
            </a:r>
            <a:r>
              <a:rPr lang="el-GR" sz="2000" b="1" dirty="0"/>
              <a:t>(αντίστοιχα και για το ΤΕΙ Καλαμάτας)</a:t>
            </a:r>
          </a:p>
          <a:p>
            <a:pPr lvl="3"/>
            <a:endParaRPr lang="el-GR" sz="2000" dirty="0"/>
          </a:p>
          <a:p>
            <a:pPr lvl="3"/>
            <a:endParaRPr lang="el-GR" sz="2000" dirty="0"/>
          </a:p>
          <a:p>
            <a:pPr lvl="1"/>
            <a:endParaRPr lang="el-GR" sz="2400" dirty="0"/>
          </a:p>
          <a:p>
            <a:pPr marL="384048" lvl="2" indent="0">
              <a:buNone/>
            </a:pPr>
            <a:endParaRPr lang="en-US" sz="2000" dirty="0"/>
          </a:p>
          <a:p>
            <a:pPr marL="384048" lvl="2" indent="0">
              <a:buNone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07848" y="5519567"/>
            <a:ext cx="986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1"/>
                </a:solidFill>
              </a:rPr>
              <a:t>Προτείνεται η δεύτερη επιλογή για να μην χρειάζεται η παρέμβαση του διαχειριστή και να γίνεται η σύνδεση αυτόματα κάθε φορά</a:t>
            </a:r>
            <a:r>
              <a:rPr lang="el-GR" sz="2000" dirty="0">
                <a:solidFill>
                  <a:schemeClr val="accent1"/>
                </a:solidFill>
              </a:rPr>
              <a:t>.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02920" y="5618327"/>
            <a:ext cx="96012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503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6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70C0"/>
      </a:accent1>
      <a:accent2>
        <a:srgbClr val="00206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978</TotalTime>
  <Words>555</Words>
  <Application>Microsoft Office PowerPoint</Application>
  <PresentationFormat>Ευρεία οθόνη</PresentationFormat>
  <Paragraphs>37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Retrospect</vt:lpstr>
      <vt:lpstr>Παρουσίαση του PowerPoint</vt:lpstr>
      <vt:lpstr>ΠΡΟΣΟΧΗ: εγγραφή στο eclass </vt:lpstr>
      <vt:lpstr>Παρακολούθηση διαλέξεων</vt:lpstr>
      <vt:lpstr>Παρακολούθηση διαλέξεων στο  MS Teams</vt:lpstr>
      <vt:lpstr>ΠΡΟΣΟΧΗ: sign in (Είσοδος)</vt:lpstr>
      <vt:lpstr>ΠΡΟΣΟΧΗ: sign in (Είσοδος)</vt:lpstr>
      <vt:lpstr>Παρακολούθηση διαλέξεων από κινητό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gewrgia rokkou</dc:creator>
  <cp:lastModifiedBy>Sotiris Christodoulou</cp:lastModifiedBy>
  <cp:revision>71</cp:revision>
  <dcterms:created xsi:type="dcterms:W3CDTF">2020-03-18T16:31:15Z</dcterms:created>
  <dcterms:modified xsi:type="dcterms:W3CDTF">2020-03-22T15:58:18Z</dcterms:modified>
</cp:coreProperties>
</file>